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2" r:id="rId3"/>
    <p:sldId id="309" r:id="rId4"/>
    <p:sldId id="310" r:id="rId5"/>
    <p:sldId id="333" r:id="rId6"/>
    <p:sldId id="336" r:id="rId7"/>
    <p:sldId id="334" r:id="rId8"/>
    <p:sldId id="337" r:id="rId9"/>
    <p:sldId id="338" r:id="rId10"/>
    <p:sldId id="339" r:id="rId11"/>
    <p:sldId id="335" r:id="rId12"/>
    <p:sldId id="340" r:id="rId13"/>
    <p:sldId id="341" r:id="rId14"/>
    <p:sldId id="291" r:id="rId15"/>
  </p:sldIdLst>
  <p:sldSz cx="9144000" cy="6858000" type="screen4x3"/>
  <p:notesSz cx="6648450" cy="98504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3">
          <p15:clr>
            <a:srgbClr val="A4A3A4"/>
          </p15:clr>
        </p15:guide>
        <p15:guide id="2" pos="209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72703" autoAdjust="0"/>
  </p:normalViewPr>
  <p:slideViewPr>
    <p:cSldViewPr>
      <p:cViewPr>
        <p:scale>
          <a:sx n="100" d="100"/>
          <a:sy n="100" d="100"/>
        </p:scale>
        <p:origin x="2480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-2220" y="-162"/>
      </p:cViewPr>
      <p:guideLst>
        <p:guide orient="horz" pos="3103"/>
        <p:guide pos="209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917" y="0"/>
            <a:ext cx="2880995" cy="492522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r">
              <a:defRPr sz="1200"/>
            </a:lvl1pPr>
          </a:lstStyle>
          <a:p>
            <a:fld id="{F150556A-B3E3-48B4-81D3-43668DCADBD2}" type="datetimeFigureOut">
              <a:rPr lang="en-AU" smtClean="0"/>
              <a:pPr/>
              <a:t>26/06/2016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0901" tIns="45450" rIns="90901" bIns="4545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917" y="9356206"/>
            <a:ext cx="2880995" cy="492522"/>
          </a:xfrm>
          <a:prstGeom prst="rect">
            <a:avLst/>
          </a:prstGeom>
        </p:spPr>
        <p:txBody>
          <a:bodyPr vert="horz" lIns="90901" tIns="45450" rIns="90901" bIns="45450" rtlCol="0" anchor="b"/>
          <a:lstStyle>
            <a:lvl1pPr algn="r">
              <a:defRPr sz="1200"/>
            </a:lvl1pPr>
          </a:lstStyle>
          <a:p>
            <a:fld id="{BF6CD0EF-BF26-46E8-9E78-53A89E47E3B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33478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17" y="0"/>
            <a:ext cx="2880995" cy="492522"/>
          </a:xfrm>
          <a:prstGeom prst="rect">
            <a:avLst/>
          </a:prstGeom>
        </p:spPr>
        <p:txBody>
          <a:bodyPr vert="horz" lIns="90901" tIns="45450" rIns="90901" bIns="45450" rtlCol="0"/>
          <a:lstStyle>
            <a:lvl1pPr algn="r">
              <a:defRPr sz="1200"/>
            </a:lvl1pPr>
          </a:lstStyle>
          <a:p>
            <a:fld id="{65724665-3454-4C51-BD57-83E38FADE123}" type="datetimeFigureOut">
              <a:rPr lang="en-AU" smtClean="0"/>
              <a:pPr/>
              <a:t>26/06/2016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2013" y="738188"/>
            <a:ext cx="4924425" cy="3694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01" tIns="45450" rIns="90901" bIns="4545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678958"/>
            <a:ext cx="5318760" cy="4432697"/>
          </a:xfrm>
          <a:prstGeom prst="rect">
            <a:avLst/>
          </a:prstGeom>
        </p:spPr>
        <p:txBody>
          <a:bodyPr vert="horz" lIns="90901" tIns="45450" rIns="90901" bIns="4545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0901" tIns="45450" rIns="90901" bIns="4545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17" y="9356206"/>
            <a:ext cx="2880995" cy="492522"/>
          </a:xfrm>
          <a:prstGeom prst="rect">
            <a:avLst/>
          </a:prstGeom>
        </p:spPr>
        <p:txBody>
          <a:bodyPr vert="horz" lIns="90901" tIns="45450" rIns="90901" bIns="45450" rtlCol="0" anchor="b"/>
          <a:lstStyle>
            <a:lvl1pPr algn="r">
              <a:defRPr sz="1200"/>
            </a:lvl1pPr>
          </a:lstStyle>
          <a:p>
            <a:fld id="{DBE4360D-81A1-45AE-9D10-A139A8E3730B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009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Relationship Id="rId3" Type="http://schemas.openxmlformats.org/officeDocument/2006/relationships/hyperlink" Target="file:///Z:/7%20Policy%20and%20Projects/Energy/Projects/NEM%20Advocacy/2015-16/Innovation%20project/Reference%20Docs/Discussion%20paper_Applying%20consumer%20protections%20to%20new%20energy%20technology.docx#_ftn1" TargetMode="Externa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4360D-81A1-45AE-9D10-A139A8E3730B}" type="slidenum">
              <a:rPr lang="en-AU" smtClean="0"/>
              <a:pPr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903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4360D-81A1-45AE-9D10-A139A8E3730B}" type="slidenum">
              <a:rPr lang="en-AU" smtClean="0"/>
              <a:pPr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6766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INFORMATION</a:t>
            </a:r>
            <a:r>
              <a:rPr lang="en-AU" b="0" dirty="0" smtClean="0"/>
              <a:t> includes facilitating customer knowing if they will be better off, and if the product is appropriate for their needs, and understanding their needs might change</a:t>
            </a:r>
            <a:endParaRPr lang="en-AU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4360D-81A1-45AE-9D10-A139A8E3730B}" type="slidenum">
              <a:rPr lang="en-AU" smtClean="0"/>
              <a:pPr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55149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="1" dirty="0" smtClean="0"/>
              <a:t>QUALITY: </a:t>
            </a:r>
            <a:r>
              <a:rPr lang="en-AU" b="0" i="1" dirty="0" smtClean="0"/>
              <a:t>supply and installation</a:t>
            </a:r>
          </a:p>
          <a:p>
            <a:r>
              <a:rPr lang="en-AU" b="1" i="0" dirty="0" smtClean="0"/>
              <a:t>FAILURE:</a:t>
            </a:r>
            <a:r>
              <a:rPr lang="en-AU" b="0" i="0" dirty="0" smtClean="0"/>
              <a:t> continuity of supply</a:t>
            </a:r>
          </a:p>
          <a:p>
            <a:r>
              <a:rPr lang="en-AU" b="1" i="0" dirty="0" smtClean="0"/>
              <a:t>ALL UP IT WILL PROBABLY REQUIRE SOME FORM OF ACCREDITATION AND A FUNDAMENTAL REVIEW OF EXEMPTIONS AND LICENSING FRAMEWORKS</a:t>
            </a:r>
          </a:p>
          <a:p>
            <a:r>
              <a:rPr lang="en-AU" b="0" i="0" dirty="0" smtClean="0"/>
              <a:t>Complications of the crazy parochial NEM</a:t>
            </a:r>
            <a:endParaRPr lang="en-AU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4360D-81A1-45AE-9D10-A139A8E3730B}" type="slidenum">
              <a:rPr lang="en-AU" smtClean="0"/>
              <a:pPr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222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="1" i="0" dirty="0" smtClean="0"/>
              <a:t>Discussion paper</a:t>
            </a:r>
          </a:p>
          <a:p>
            <a:r>
              <a:rPr lang="en-AU" b="1" i="0" dirty="0" smtClean="0"/>
              <a:t>ALL UP IT WILL PROBABLY REQUIRE SOME FORM OF ACCREDITATION AND A FUNDAMENTAL REVIEW OF EXEMPTIONS AND LICENSING FRAMEWORKS</a:t>
            </a:r>
          </a:p>
          <a:p>
            <a:r>
              <a:rPr lang="en-AU" b="0" i="0" dirty="0" smtClean="0"/>
              <a:t>Complications of the crazy parochial NEM</a:t>
            </a:r>
          </a:p>
          <a:p>
            <a:r>
              <a:rPr lang="en-AU" b="1" i="0" dirty="0" smtClean="0"/>
              <a:t>INNOVATION</a:t>
            </a:r>
            <a:r>
              <a:rPr lang="en-AU" b="0" i="0" dirty="0" smtClean="0"/>
              <a:t> is really important in this space and must be enabled; especially</a:t>
            </a:r>
            <a:r>
              <a:rPr lang="en-AU" b="0" i="0" baseline="0" dirty="0" smtClean="0"/>
              <a:t> because large businesses can wipe out the little guys and form a comfortable oligopoly.</a:t>
            </a:r>
          </a:p>
          <a:p>
            <a:r>
              <a:rPr lang="en-AU" sz="1600" b="1" i="1" baseline="0" dirty="0" smtClean="0"/>
              <a:t>The world is changing. </a:t>
            </a:r>
            <a:r>
              <a:rPr lang="en-AU" b="0" i="0" baseline="0" dirty="0" smtClean="0"/>
              <a:t>A transition to a more disaggregated and two-way NEM requires us to go back to first principles</a:t>
            </a:r>
            <a:endParaRPr lang="en-AU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4360D-81A1-45AE-9D10-A139A8E3730B}" type="slidenum">
              <a:rPr lang="en-AU" smtClean="0"/>
              <a:pPr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213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4360D-81A1-45AE-9D10-A139A8E3730B}" type="slidenum">
              <a:rPr lang="en-AU" smtClean="0"/>
              <a:pPr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22806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4360D-81A1-45AE-9D10-A139A8E3730B}" type="slidenum">
              <a:rPr lang="en-AU" smtClean="0"/>
              <a:pPr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1648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Since 1980</a:t>
            </a:r>
          </a:p>
          <a:p>
            <a:endParaRPr lang="en-AU" dirty="0" smtClean="0"/>
          </a:p>
          <a:p>
            <a:r>
              <a:rPr lang="en-AU" dirty="0" smtClean="0"/>
              <a:t>Policy &amp; Research: consulting, advice, advocate for consumers when rules are being changed in the NEM.</a:t>
            </a:r>
          </a:p>
          <a:p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4360D-81A1-45AE-9D10-A139A8E3730B}" type="slidenum">
              <a:rPr lang="en-AU" smtClean="0"/>
              <a:pPr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63477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Best known for our magazines.  Available in newsagents, subscription or membership.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4360D-81A1-45AE-9D10-A139A8E3730B}" type="slidenum">
              <a:rPr lang="en-AU" smtClean="0"/>
              <a:pPr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6536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b="1" i="1" dirty="0" smtClean="0"/>
              <a:t>To</a:t>
            </a:r>
            <a:r>
              <a:rPr lang="en-AU" b="1" i="1" baseline="0" dirty="0" smtClean="0"/>
              <a:t> start with, we’ve been looking at consumer protections</a:t>
            </a:r>
            <a:endParaRPr lang="en-AU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4360D-81A1-45AE-9D10-A139A8E3730B}" type="slidenum">
              <a:rPr lang="en-AU" smtClean="0"/>
              <a:pPr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2755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You can’t buy it second-hand: </a:t>
            </a:r>
            <a:r>
              <a:rPr lang="en-AU" b="1" i="1" dirty="0" smtClean="0"/>
              <a:t>It has to be created while you use it</a:t>
            </a:r>
          </a:p>
          <a:p>
            <a:r>
              <a:rPr lang="en-AU" dirty="0" smtClean="0"/>
              <a:t>You can’t buy it once and then use it for ages: (except a bit with solar </a:t>
            </a:r>
            <a:r>
              <a:rPr lang="en-AU" dirty="0" smtClean="0"/>
              <a:t>or </a:t>
            </a:r>
            <a:r>
              <a:rPr lang="en-AU" dirty="0" smtClean="0"/>
              <a:t>off-grid</a:t>
            </a:r>
            <a:r>
              <a:rPr lang="en-AU" dirty="0" smtClean="0"/>
              <a:t>) </a:t>
            </a:r>
            <a:r>
              <a:rPr lang="en-AU" b="1" i="1" dirty="0" smtClean="0"/>
              <a:t>You </a:t>
            </a:r>
            <a:r>
              <a:rPr lang="en-AU" b="1" i="1" dirty="0" smtClean="0"/>
              <a:t>have to keep on buying it</a:t>
            </a:r>
          </a:p>
          <a:p>
            <a:r>
              <a:rPr lang="en-AU" dirty="0" smtClean="0"/>
              <a:t>You can’t keep some in the back of your cupboard for </a:t>
            </a:r>
            <a:r>
              <a:rPr lang="en-AU" dirty="0" smtClean="0"/>
              <a:t>emergencies (except with batteries): </a:t>
            </a:r>
            <a:r>
              <a:rPr lang="en-AU" b="1" i="1" dirty="0" smtClean="0"/>
              <a:t>Not cost-effectively yet, anyway</a:t>
            </a:r>
          </a:p>
          <a:p>
            <a:r>
              <a:rPr lang="en-AU" dirty="0" smtClean="0"/>
              <a:t>You can’t mix the expensive stuff with cheap or free stuff to make it go further: </a:t>
            </a:r>
            <a:r>
              <a:rPr lang="en-AU" b="1" i="1" dirty="0" smtClean="0"/>
              <a:t>Not unless you get a good solar PV system anyway</a:t>
            </a:r>
          </a:p>
          <a:p>
            <a:r>
              <a:rPr lang="en-AU" dirty="0" smtClean="0"/>
              <a:t>You can’t not use it yourself and just give it to your kids to make it go further: </a:t>
            </a:r>
            <a:r>
              <a:rPr lang="en-AU" b="1" i="1" dirty="0" smtClean="0"/>
              <a:t>Except in a few small </a:t>
            </a:r>
            <a:r>
              <a:rPr lang="en-AU" b="1" i="1" dirty="0" smtClean="0"/>
              <a:t>ways</a:t>
            </a:r>
          </a:p>
          <a:p>
            <a:r>
              <a:rPr lang="en-AU" sz="2000" b="1" i="1" dirty="0" smtClean="0"/>
              <a:t>It</a:t>
            </a:r>
            <a:r>
              <a:rPr lang="en-AU" sz="2000" b="1" i="1" baseline="0" dirty="0" smtClean="0"/>
              <a:t> is an enabler of other things more than a thing in itself</a:t>
            </a:r>
            <a:endParaRPr lang="en-AU" sz="2000" b="1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4360D-81A1-45AE-9D10-A139A8E3730B}" type="slidenum">
              <a:rPr lang="en-AU" smtClean="0"/>
              <a:pPr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95697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 fontAlgn="ctr">
              <a:buFont typeface="Arial" pitchFamily="34" charset="0"/>
              <a:buChar char="•"/>
            </a:pPr>
            <a:r>
              <a:rPr lang="en-A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will be able to connect to an energy supply – with </a:t>
            </a:r>
            <a:r>
              <a:rPr lang="en-AU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default</a:t>
            </a:r>
            <a:r>
              <a:rPr lang="en-A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products</a:t>
            </a:r>
          </a:p>
          <a:p>
            <a:pPr rtl="0" fontAlgn="ctr">
              <a:buFont typeface="Arial" pitchFamily="34" charset="0"/>
              <a:buChar char="•"/>
            </a:pPr>
            <a:r>
              <a:rPr lang="en-A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 energy supply will meet minimum reliability, quality, and safety standards, and they will be </a:t>
            </a:r>
            <a:r>
              <a:rPr lang="en-AU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compensated</a:t>
            </a:r>
            <a:r>
              <a:rPr lang="en-A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if it doesn’t</a:t>
            </a:r>
          </a:p>
          <a:p>
            <a:pPr rtl="0" fontAlgn="ctr">
              <a:buFont typeface="Arial" pitchFamily="34" charset="0"/>
              <a:buChar char="•"/>
            </a:pPr>
            <a:r>
              <a:rPr lang="en-A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will be given clear information about the service they are purchasing, a </a:t>
            </a:r>
            <a:r>
              <a:rPr lang="en-AU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cooling-off period </a:t>
            </a:r>
            <a:r>
              <a:rPr lang="en-A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any contract they sign, and in some circumstances (for more novel supply arrangements) a </a:t>
            </a:r>
            <a:r>
              <a:rPr lang="en-AU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limited right to exit a contract </a:t>
            </a:r>
            <a:r>
              <a:rPr lang="en-A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revert to their previous contract</a:t>
            </a:r>
          </a:p>
          <a:p>
            <a:pPr rtl="0" fontAlgn="ctr">
              <a:buFont typeface="Arial" pitchFamily="34" charset="0"/>
              <a:buChar char="•"/>
            </a:pPr>
            <a:r>
              <a:rPr lang="en-A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AU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basis of all charges is clear </a:t>
            </a:r>
            <a:r>
              <a:rPr lang="en-A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subject to regulatory oversight</a:t>
            </a:r>
          </a:p>
          <a:p>
            <a:pPr rtl="0" fontAlgn="ctr">
              <a:buFont typeface="Arial" pitchFamily="34" charset="0"/>
              <a:buChar char="•"/>
            </a:pPr>
            <a:r>
              <a:rPr lang="en-A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have access to </a:t>
            </a:r>
            <a:r>
              <a:rPr lang="en-AU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historical billing data</a:t>
            </a:r>
          </a:p>
          <a:p>
            <a:pPr rtl="0" fontAlgn="ctr">
              <a:buFont typeface="Arial" pitchFamily="34" charset="0"/>
              <a:buChar char="•"/>
            </a:pPr>
            <a:r>
              <a:rPr lang="en-A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have access to discounts on their energy costs if they are eligible for concessions</a:t>
            </a:r>
          </a:p>
          <a:p>
            <a:pPr rtl="0" fontAlgn="ctr">
              <a:buFont typeface="Arial" pitchFamily="34" charset="0"/>
              <a:buChar char="•"/>
            </a:pPr>
            <a:r>
              <a:rPr lang="en-A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they come into payment difficulties, they will be given support and flexibility and only disconnected as a last resort and according to a regulated process</a:t>
            </a:r>
          </a:p>
          <a:p>
            <a:pPr rtl="0" fontAlgn="ctr">
              <a:buFont typeface="Arial" pitchFamily="34" charset="0"/>
              <a:buChar char="•"/>
            </a:pPr>
            <a:r>
              <a:rPr lang="en-A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have access to an </a:t>
            </a:r>
            <a:r>
              <a:rPr lang="en-AU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external</a:t>
            </a:r>
            <a:r>
              <a:rPr lang="en-A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dispute resolution service if they are unable to resolve a dispute with their energy supplier</a:t>
            </a:r>
          </a:p>
          <a:p>
            <a:pPr rtl="0" fontAlgn="ctr">
              <a:buFont typeface="Arial" pitchFamily="34" charset="0"/>
              <a:buChar char="•"/>
            </a:pPr>
            <a:r>
              <a:rPr lang="en-A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</a:t>
            </a:r>
            <a:r>
              <a:rPr lang="en-AU" sz="9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billing disputes they can stay on supply </a:t>
            </a:r>
            <a:r>
              <a:rPr lang="en-A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not have to pay the disputed amount</a:t>
            </a:r>
          </a:p>
          <a:p>
            <a:pPr rtl="0" fontAlgn="ctr">
              <a:buFont typeface="Arial" pitchFamily="34" charset="0"/>
              <a:buChar char="•"/>
            </a:pPr>
            <a:r>
              <a:rPr lang="en-AU" sz="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their supplier ceases trading, their supply is uninterrupted</a:t>
            </a:r>
            <a:endParaRPr lang="en-AU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4360D-81A1-45AE-9D10-A139A8E3730B}" type="slidenum">
              <a:rPr lang="en-AU" smtClean="0"/>
              <a:pPr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3815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retailer authorisation will </a:t>
            </a:r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likely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 required where the seller meets the following criteria: </a:t>
            </a:r>
          </a:p>
          <a:p>
            <a:pPr marL="171450" indent="-171450" rtl="0" fontAlgn="ctr">
              <a:buFont typeface="Arial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seller is the primary source of energy to the premises of a small customer for a particular fuel </a:t>
            </a:r>
          </a:p>
          <a:p>
            <a:pPr marL="171450" indent="-171450" rtl="0" fontAlgn="ctr">
              <a:buFont typeface="Arial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seller is selling energy to premises across multiple sites </a:t>
            </a:r>
          </a:p>
          <a:p>
            <a:pPr marL="171450" indent="-171450" rtl="0" fontAlgn="ctr">
              <a:buFont typeface="Arial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seller is registered in the wholesale market for the particular fuel source, and is the financially responsible retailer for the particular premises. 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</a:t>
            </a:r>
            <a:r>
              <a:rPr lang="en-A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issue retail exemptions where, for example, the energy seller is: </a:t>
            </a:r>
          </a:p>
          <a:p>
            <a:pPr marL="171450" indent="-171450" rtl="0" fontAlgn="ctr">
              <a:buFont typeface="Arial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providing an “add-on” or supplementary service to a customer who also buys energy from an authorised retailer </a:t>
            </a:r>
          </a:p>
          <a:p>
            <a:pPr marL="171450" indent="-171450" rtl="0" fontAlgn="ctr">
              <a:buFont typeface="Arial" charset="0"/>
              <a:buChar char="•"/>
            </a:pPr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providing a bundled contract for a service that includes the sale of energy, but where the sale of energy is a small or insignificant component of that contract.</a:t>
            </a:r>
            <a:r>
              <a:rPr lang="en-AU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[1]</a:t>
            </a: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>
              <a:buFont typeface="Arial" pitchFamily="34" charset="0"/>
              <a:buChar char="•"/>
            </a:pPr>
            <a:endParaRPr lang="en-AU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4360D-81A1-45AE-9D10-A139A8E3730B}" type="slidenum">
              <a:rPr lang="en-AU" smtClean="0"/>
              <a:pPr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3477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cost solar is the best example for the arbitrariness of it. To the consumer, they’re very similar. But a PPA is under the NECF (though exempt) while</a:t>
            </a:r>
            <a:r>
              <a:rPr lang="en-A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lease is completely outside it.</a:t>
            </a:r>
          </a:p>
          <a:p>
            <a:r>
              <a:rPr lang="en-A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THINGS USED TO BE NICHE PRODUCTS FOR RELATIVELY WEALTHY AND INFOMRED CONSUMERS.</a:t>
            </a:r>
          </a:p>
          <a:p>
            <a:r>
              <a:rPr lang="en-AU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 WE ARE HEADING FOR A WORLD WHERE ANYBODY COULD BUY OR LEASE A DWELLING AND FIND THESE SYSTEMS OF SERVICES INSTALLED</a:t>
            </a:r>
            <a:endParaRPr lang="en-AU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ctr">
              <a:buFont typeface="Arial" pitchFamily="34" charset="0"/>
              <a:buChar char="•"/>
            </a:pPr>
            <a:endParaRPr lang="en-AU" sz="9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E4360D-81A1-45AE-9D10-A139A8E3730B}" type="slidenum">
              <a:rPr lang="en-AU" smtClean="0"/>
              <a:pPr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43199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i="0" baseline="0"/>
            </a:lvl1pPr>
          </a:lstStyle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1881F-1771-4591-B272-D7991D57CD05}" type="datetime1">
              <a:rPr lang="en-AU" smtClean="0"/>
              <a:pPr/>
              <a:t>26/06/2016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ATA Presentation for AEMC workshop on differences between actual and forecast demand in network regulation, 28th Feb 2013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 dirty="0"/>
          </a:p>
        </p:txBody>
      </p:sp>
      <p:pic>
        <p:nvPicPr>
          <p:cNvPr id="8" name="Picture 7" descr="ata_yel_rgb.tif"/>
          <p:cNvPicPr/>
          <p:nvPr userDrawn="1"/>
        </p:nvPicPr>
        <p:blipFill>
          <a:blip r:embed="rId2" cstate="screen"/>
          <a:stretch>
            <a:fillRect/>
          </a:stretch>
        </p:blipFill>
        <p:spPr bwMode="auto">
          <a:xfrm>
            <a:off x="6870938" y="188640"/>
            <a:ext cx="1882845" cy="18722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84BF3-F24D-4CAD-8880-F39EB78C2255}" type="datetime1">
              <a:rPr lang="en-AU" smtClean="0"/>
              <a:pPr/>
              <a:t>26/06/2016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ATA Presentation for AEMC workshop on differences between actual and forecast demand in network regulation, 28th Feb 2013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236E5-4601-4546-95F3-D572BC5BFBED}" type="datetime1">
              <a:rPr lang="en-AU" smtClean="0"/>
              <a:pPr/>
              <a:t>26/06/2016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ATA Presentation for AEMC workshop on differences between actual and forecast demand in network regulation, 28th Feb 2013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16463-6051-400A-8351-57C005D35151}" type="datetime1">
              <a:rPr lang="en-AU" smtClean="0"/>
              <a:pPr/>
              <a:t>26/06/2016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ATA Presentation for AEMC workshop on differences between actual and forecast demand in network regulation, 28th Feb 2013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AECB-C117-4004-9D4C-DC203A666F8D}" type="datetime1">
              <a:rPr lang="en-AU" smtClean="0"/>
              <a:pPr/>
              <a:t>26/06/2016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ATA Presentation for AEMC workshop on differences between actual and forecast demand in network regulation, 28th Feb 2013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D775-EC91-4F40-A444-77797B9E9696}" type="datetime1">
              <a:rPr lang="en-AU" smtClean="0"/>
              <a:pPr/>
              <a:t>26/06/2016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ATA Presentation for AEMC workshop on differences between actual and forecast demand in network regulation, 28th Feb 2013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5E0E-28E1-4CBB-8638-933C628BDD9D}" type="datetime1">
              <a:rPr lang="en-AU" smtClean="0"/>
              <a:pPr/>
              <a:t>26/06/2016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ATA Presentation for AEMC workshop on differences between actual and forecast demand in network regulation, 28th Feb 2013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F0FF-E644-48A4-A692-B03138831E0D}" type="datetime1">
              <a:rPr lang="en-AU" smtClean="0"/>
              <a:pPr/>
              <a:t>26/06/2016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ATA Presentation for AEMC workshop on differences between actual and forecast demand in network regulation, 28th Feb 2013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119A7-393D-4BB5-BF06-30611A9ACFA8}" type="datetime1">
              <a:rPr lang="en-AU" smtClean="0"/>
              <a:pPr/>
              <a:t>26/06/2016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ATA Presentation for AEMC workshop on differences between actual and forecast demand in network regulation, 28th Feb 2013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62DD5-4716-491D-95B5-46EC321CC810}" type="datetime1">
              <a:rPr lang="en-AU" smtClean="0"/>
              <a:pPr/>
              <a:t>26/06/2016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ATA Presentation for AEMC workshop on differences between actual and forecast demand in network regulation, 28th Feb 2013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22B1-C67A-4375-96D2-6A20ECD0614E}" type="datetime1">
              <a:rPr lang="en-AU" smtClean="0"/>
              <a:pPr/>
              <a:t>26/06/2016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ATA Presentation for AEMC workshop on differences between actual and forecast demand in network regulation, 28th Feb 2013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14936-47FE-4D8F-B668-13583451731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FA2AC-CD6F-475D-91BB-C68FE42AEF33}" type="datetime1">
              <a:rPr lang="en-AU" smtClean="0"/>
              <a:pPr/>
              <a:t>26/06/2016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dirty="0" smtClean="0"/>
              <a:t>ATA Presentation for AEMC workshop on differences between actual and forecast demand in network regulation, 28th Feb 2013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14936-47FE-4D8F-B668-13583451731B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2.wmf"/><Relationship Id="rId5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592" y="1772816"/>
            <a:ext cx="7200800" cy="2592288"/>
          </a:xfrm>
        </p:spPr>
        <p:txBody>
          <a:bodyPr>
            <a:noAutofit/>
          </a:bodyPr>
          <a:lstStyle/>
          <a:p>
            <a:r>
              <a:rPr lang="en-AU" sz="4800" b="1" i="0" dirty="0" smtClean="0">
                <a:solidFill>
                  <a:schemeClr val="tx1"/>
                </a:solidFill>
              </a:rPr>
              <a:t>Opportunities and risks</a:t>
            </a:r>
          </a:p>
          <a:p>
            <a:endParaRPr lang="en-AU" sz="2900" dirty="0" smtClean="0"/>
          </a:p>
          <a:p>
            <a:r>
              <a:rPr lang="en-AU" sz="2900" dirty="0" smtClean="0"/>
              <a:t>What’s different about energy</a:t>
            </a:r>
            <a:br>
              <a:rPr lang="en-AU" sz="2900" dirty="0" smtClean="0"/>
            </a:br>
            <a:r>
              <a:rPr lang="en-AU" sz="2900" dirty="0" smtClean="0"/>
              <a:t>and why does it matter?</a:t>
            </a:r>
            <a:endParaRPr lang="en-AU" sz="29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AU" sz="2900" dirty="0" smtClean="0"/>
          </a:p>
          <a:p>
            <a:endParaRPr lang="en-AU" sz="2900" dirty="0"/>
          </a:p>
        </p:txBody>
      </p:sp>
      <p:pic>
        <p:nvPicPr>
          <p:cNvPr id="8" name="Picture 7" descr="ata_yel_rgb.tif"/>
          <p:cNvPicPr/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6874694" y="188640"/>
            <a:ext cx="1875333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611560" y="5373216"/>
            <a:ext cx="34493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i="1" dirty="0" smtClean="0">
                <a:solidFill>
                  <a:schemeClr val="bg1">
                    <a:lumMod val="50000"/>
                  </a:schemeClr>
                </a:solidFill>
              </a:rPr>
              <a:t>Dean Lombard</a:t>
            </a:r>
          </a:p>
          <a:p>
            <a:r>
              <a:rPr lang="en-AU" i="1" dirty="0" smtClean="0">
                <a:solidFill>
                  <a:schemeClr val="bg1">
                    <a:lumMod val="50000"/>
                  </a:schemeClr>
                </a:solidFill>
              </a:rPr>
              <a:t>Alternative Technology Association</a:t>
            </a:r>
          </a:p>
          <a:p>
            <a:r>
              <a:rPr lang="en-AU" i="1" dirty="0" smtClean="0">
                <a:solidFill>
                  <a:schemeClr val="bg1">
                    <a:lumMod val="50000"/>
                  </a:schemeClr>
                </a:solidFill>
              </a:rPr>
              <a:t>27 June 2016</a:t>
            </a:r>
            <a:endParaRPr lang="en-AU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What can go wrong?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Alternative Technology Association </a:t>
            </a:r>
            <a:endParaRPr lang="en-AU" dirty="0"/>
          </a:p>
        </p:txBody>
      </p:sp>
      <p:pic>
        <p:nvPicPr>
          <p:cNvPr id="5" name="Picture 4" descr="ata_yel_rgb.tif"/>
          <p:cNvPicPr/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884368" y="189540"/>
            <a:ext cx="1080120" cy="1078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62500" lnSpcReduction="20000"/>
          </a:bodyPr>
          <a:lstStyle/>
          <a:p>
            <a:r>
              <a:rPr lang="en-AU" dirty="0" smtClean="0"/>
              <a:t>Person gets PPA that’s bigger then they need</a:t>
            </a:r>
          </a:p>
          <a:p>
            <a:pPr lvl="1"/>
            <a:r>
              <a:rPr lang="en-AU" dirty="0" smtClean="0"/>
              <a:t>Ends up selling electricity for less than they buy it</a:t>
            </a:r>
          </a:p>
          <a:p>
            <a:pPr>
              <a:spcBef>
                <a:spcPts val="2000"/>
              </a:spcBef>
            </a:pPr>
            <a:r>
              <a:rPr lang="en-AU" dirty="0" smtClean="0"/>
              <a:t>Person with solar lease gets into financial hardship</a:t>
            </a:r>
          </a:p>
          <a:p>
            <a:pPr lvl="1"/>
            <a:r>
              <a:rPr lang="en-AU" dirty="0" smtClean="0"/>
              <a:t>What happens next?</a:t>
            </a:r>
          </a:p>
          <a:p>
            <a:pPr>
              <a:spcBef>
                <a:spcPts val="2000"/>
              </a:spcBef>
            </a:pPr>
            <a:r>
              <a:rPr lang="en-AU" dirty="0" smtClean="0"/>
              <a:t>Person gets off-grid system and then their usage increases significantly</a:t>
            </a:r>
          </a:p>
          <a:p>
            <a:pPr lvl="1"/>
            <a:r>
              <a:rPr lang="en-AU" dirty="0" smtClean="0"/>
              <a:t>What are their options?</a:t>
            </a:r>
          </a:p>
          <a:p>
            <a:pPr>
              <a:spcBef>
                <a:spcPts val="2000"/>
              </a:spcBef>
            </a:pPr>
            <a:r>
              <a:rPr lang="en-AU" dirty="0"/>
              <a:t>Person buys house with off-grid system</a:t>
            </a:r>
          </a:p>
          <a:p>
            <a:pPr lvl="1"/>
            <a:r>
              <a:rPr lang="en-AU" dirty="0"/>
              <a:t>Can they get back on the grid?</a:t>
            </a:r>
          </a:p>
          <a:p>
            <a:pPr>
              <a:spcBef>
                <a:spcPts val="2000"/>
              </a:spcBef>
            </a:pPr>
            <a:r>
              <a:rPr lang="en-AU" dirty="0" smtClean="0"/>
              <a:t>Off-grid system breaks down within warranty period but liable business no longer exists</a:t>
            </a:r>
          </a:p>
          <a:p>
            <a:pPr lvl="1"/>
            <a:r>
              <a:rPr lang="en-AU" dirty="0" smtClean="0"/>
              <a:t>What now?</a:t>
            </a:r>
          </a:p>
          <a:p>
            <a:pPr>
              <a:spcBef>
                <a:spcPts val="2000"/>
              </a:spcBef>
            </a:pPr>
            <a:r>
              <a:rPr lang="en-AU" dirty="0"/>
              <a:t>Battery management service has timeclock error</a:t>
            </a:r>
          </a:p>
          <a:p>
            <a:pPr lvl="1"/>
            <a:r>
              <a:rPr lang="en-AU" dirty="0" smtClean="0"/>
              <a:t>Battery charged during peak tariff</a:t>
            </a:r>
          </a:p>
          <a:p>
            <a:endParaRPr lang="en-AU" dirty="0" smtClean="0"/>
          </a:p>
          <a:p>
            <a:pPr lvl="1"/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587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Putting it all together…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Alternative Technology Association </a:t>
            </a:r>
            <a:endParaRPr lang="en-AU" dirty="0"/>
          </a:p>
        </p:txBody>
      </p:sp>
      <p:pic>
        <p:nvPicPr>
          <p:cNvPr id="5" name="Picture 4" descr="ata_yel_rgb.tif"/>
          <p:cNvPicPr/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884368" y="189540"/>
            <a:ext cx="1080120" cy="1078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AU" b="1" i="1" dirty="0" smtClean="0"/>
              <a:t>Universal consumer protections</a:t>
            </a:r>
            <a:endParaRPr lang="en-AU" b="1" i="1" dirty="0"/>
          </a:p>
          <a:p>
            <a:r>
              <a:rPr lang="en-AU" dirty="0" smtClean="0"/>
              <a:t>Dispute resolution</a:t>
            </a:r>
          </a:p>
          <a:p>
            <a:pPr lvl="1"/>
            <a:r>
              <a:rPr lang="en-AU" dirty="0" smtClean="0"/>
              <a:t>Internal and external</a:t>
            </a:r>
          </a:p>
          <a:p>
            <a:pPr>
              <a:spcBef>
                <a:spcPts val="2000"/>
              </a:spcBef>
            </a:pPr>
            <a:r>
              <a:rPr lang="en-AU" dirty="0" smtClean="0"/>
              <a:t>Clear and transparent product/service information</a:t>
            </a:r>
          </a:p>
          <a:p>
            <a:pPr lvl="1"/>
            <a:r>
              <a:rPr lang="en-AU" dirty="0"/>
              <a:t>Marketing rules</a:t>
            </a:r>
          </a:p>
          <a:p>
            <a:pPr lvl="1"/>
            <a:r>
              <a:rPr lang="en-AU" dirty="0" smtClean="0"/>
              <a:t>Explicit informed consent</a:t>
            </a:r>
          </a:p>
          <a:p>
            <a:pPr>
              <a:spcBef>
                <a:spcPts val="2000"/>
              </a:spcBef>
            </a:pPr>
            <a:r>
              <a:rPr lang="en-AU" dirty="0" smtClean="0"/>
              <a:t>Concessions</a:t>
            </a:r>
          </a:p>
          <a:p>
            <a:pPr lvl="1"/>
            <a:r>
              <a:rPr lang="en-AU" dirty="0" smtClean="0"/>
              <a:t>Tailored, delivered as a rebate or discount as appropriate</a:t>
            </a:r>
          </a:p>
          <a:p>
            <a:pPr>
              <a:spcBef>
                <a:spcPts val="2000"/>
              </a:spcBef>
            </a:pPr>
            <a:r>
              <a:rPr lang="en-AU" dirty="0" smtClean="0"/>
              <a:t>Right to reconnect</a:t>
            </a:r>
            <a:endParaRPr lang="en-AU" dirty="0"/>
          </a:p>
          <a:p>
            <a:pPr lvl="1"/>
            <a:r>
              <a:rPr lang="en-AU" dirty="0" smtClean="0"/>
              <a:t>At a reasonable cost</a:t>
            </a:r>
            <a:endParaRPr lang="en-AU" dirty="0"/>
          </a:p>
          <a:p>
            <a:pPr lvl="1"/>
            <a:endParaRPr lang="en-AU" dirty="0" smtClean="0"/>
          </a:p>
          <a:p>
            <a:endParaRPr lang="en-AU" dirty="0" smtClean="0"/>
          </a:p>
          <a:p>
            <a:pPr lvl="1"/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9102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Putting it all together…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Alternative Technology Association </a:t>
            </a:r>
            <a:endParaRPr lang="en-AU" dirty="0"/>
          </a:p>
        </p:txBody>
      </p:sp>
      <p:pic>
        <p:nvPicPr>
          <p:cNvPr id="5" name="Picture 4" descr="ata_yel_rgb.tif"/>
          <p:cNvPicPr/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884368" y="189540"/>
            <a:ext cx="1080120" cy="1078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AU" sz="3500" b="1" i="1" dirty="0" smtClean="0"/>
              <a:t>Product class-specific protections</a:t>
            </a:r>
            <a:endParaRPr lang="en-AU" sz="3500" b="1" i="1" dirty="0"/>
          </a:p>
          <a:p>
            <a:r>
              <a:rPr lang="en-AU" sz="2800" dirty="0" smtClean="0"/>
              <a:t>Safety and reliability</a:t>
            </a:r>
          </a:p>
          <a:p>
            <a:r>
              <a:rPr lang="en-AU" sz="2800" dirty="0" smtClean="0"/>
              <a:t>Basic quality standards</a:t>
            </a:r>
            <a:endParaRPr lang="en-AU" sz="2800" dirty="0" smtClean="0"/>
          </a:p>
          <a:p>
            <a:r>
              <a:rPr lang="en-AU" sz="2800" dirty="0" smtClean="0"/>
              <a:t>Accuracy of measuring and timing equipment</a:t>
            </a:r>
          </a:p>
          <a:p>
            <a:r>
              <a:rPr lang="en-AU" sz="2800" dirty="0" smtClean="0"/>
              <a:t>Responding to financial hardship</a:t>
            </a:r>
          </a:p>
          <a:p>
            <a:r>
              <a:rPr lang="en-AU" sz="2800" dirty="0" smtClean="0"/>
              <a:t>Provision of usage information</a:t>
            </a:r>
          </a:p>
          <a:p>
            <a:r>
              <a:rPr lang="en-AU" sz="2800" dirty="0" smtClean="0"/>
              <a:t>Treatment of life support customers</a:t>
            </a:r>
          </a:p>
          <a:p>
            <a:r>
              <a:rPr lang="en-AU" sz="2800" dirty="0" smtClean="0"/>
              <a:t>Provision for business failure</a:t>
            </a:r>
            <a:endParaRPr lang="en-AU" sz="2800" dirty="0" smtClean="0"/>
          </a:p>
          <a:p>
            <a:pPr marL="457200" lvl="1" indent="0" algn="ctr">
              <a:buNone/>
            </a:pPr>
            <a:r>
              <a:rPr lang="en-AU" sz="3000" b="1" i="1" dirty="0" smtClean="0"/>
              <a:t>Proportional to</a:t>
            </a:r>
            <a:br>
              <a:rPr lang="en-AU" sz="3000" b="1" i="1" dirty="0" smtClean="0"/>
            </a:br>
            <a:r>
              <a:rPr lang="en-AU" sz="3000" b="1" i="1" dirty="0" smtClean="0"/>
              <a:t>the essentiality of energy supply and</a:t>
            </a:r>
            <a:br>
              <a:rPr lang="en-AU" sz="3000" b="1" i="1" dirty="0" smtClean="0"/>
            </a:br>
            <a:r>
              <a:rPr lang="en-AU" sz="3000" b="1" i="1" dirty="0" smtClean="0"/>
              <a:t>the impact of financial hardship on the customer</a:t>
            </a:r>
            <a:endParaRPr lang="en-AU" sz="3000" b="1" i="1" dirty="0"/>
          </a:p>
          <a:p>
            <a:pPr marL="457200" lvl="1" indent="0" algn="ctr">
              <a:buNone/>
            </a:pPr>
            <a:endParaRPr lang="en-AU" dirty="0" smtClean="0"/>
          </a:p>
          <a:p>
            <a:endParaRPr lang="en-AU" dirty="0" smtClean="0"/>
          </a:p>
          <a:p>
            <a:pPr lvl="1"/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94114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Next steps…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Alternative Technology Association </a:t>
            </a:r>
            <a:endParaRPr lang="en-AU" dirty="0"/>
          </a:p>
        </p:txBody>
      </p:sp>
      <p:pic>
        <p:nvPicPr>
          <p:cNvPr id="5" name="Picture 4" descr="ata_yel_rgb.tif"/>
          <p:cNvPicPr/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884368" y="189540"/>
            <a:ext cx="1080120" cy="1078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en-AU" sz="2400" dirty="0" smtClean="0"/>
              <a:t>Getting more specific</a:t>
            </a:r>
          </a:p>
          <a:p>
            <a:pPr lvl="1"/>
            <a:r>
              <a:rPr lang="en-AU" sz="2000" dirty="0" smtClean="0"/>
              <a:t>Which requirements for which products?</a:t>
            </a:r>
            <a:endParaRPr lang="en-AU" sz="2000" dirty="0" smtClean="0"/>
          </a:p>
          <a:p>
            <a:pPr>
              <a:spcBef>
                <a:spcPts val="2000"/>
              </a:spcBef>
            </a:pPr>
            <a:r>
              <a:rPr lang="en-AU" sz="2400" dirty="0" smtClean="0"/>
              <a:t>Looking at the licensing/authorisation and exemptions framework</a:t>
            </a:r>
          </a:p>
          <a:p>
            <a:pPr>
              <a:spcBef>
                <a:spcPts val="2000"/>
              </a:spcBef>
            </a:pPr>
            <a:r>
              <a:rPr lang="en-AU" sz="2400" dirty="0" smtClean="0"/>
              <a:t>Looking further at the barriers – including those facing low-income and vulnerable consumers</a:t>
            </a:r>
          </a:p>
          <a:p>
            <a:pPr>
              <a:spcBef>
                <a:spcPts val="2000"/>
              </a:spcBef>
            </a:pPr>
            <a:r>
              <a:rPr lang="en-AU" sz="2400" dirty="0" smtClean="0"/>
              <a:t>The fine line between appropriate regulation and burdensome requirements</a:t>
            </a:r>
          </a:p>
          <a:p>
            <a:pPr>
              <a:spcBef>
                <a:spcPts val="2000"/>
              </a:spcBef>
            </a:pPr>
            <a:r>
              <a:rPr lang="en-AU" sz="2400" dirty="0" smtClean="0"/>
              <a:t>A technology- and mode-agnostic market</a:t>
            </a:r>
          </a:p>
          <a:p>
            <a:pPr marL="0" lvl="1" indent="0" algn="ctr">
              <a:spcBef>
                <a:spcPts val="2000"/>
              </a:spcBef>
              <a:buNone/>
            </a:pPr>
            <a:r>
              <a:rPr lang="en-AU" sz="3200" b="1" i="1" dirty="0" smtClean="0"/>
              <a:t>How do we make sure everyone has access to an essential supply of energy?</a:t>
            </a:r>
            <a:endParaRPr lang="en-AU" sz="3200" b="1" i="1" dirty="0"/>
          </a:p>
          <a:p>
            <a:pPr marL="0" indent="0">
              <a:buNone/>
            </a:pPr>
            <a:endParaRPr lang="en-AU" sz="2800" dirty="0" smtClean="0"/>
          </a:p>
          <a:p>
            <a:endParaRPr lang="en-AU" sz="2800" dirty="0" smtClean="0"/>
          </a:p>
          <a:p>
            <a:pPr marL="457200" lvl="1" indent="0" algn="ctr">
              <a:buNone/>
            </a:pPr>
            <a:endParaRPr lang="en-AU" dirty="0" smtClean="0"/>
          </a:p>
          <a:p>
            <a:endParaRPr lang="en-AU" dirty="0" smtClean="0"/>
          </a:p>
          <a:p>
            <a:pPr lvl="1"/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0091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Questions or comments?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Alternative Technology Association </a:t>
            </a:r>
            <a:endParaRPr lang="en-AU" dirty="0"/>
          </a:p>
        </p:txBody>
      </p:sp>
      <p:pic>
        <p:nvPicPr>
          <p:cNvPr id="5" name="Picture 4" descr="ata_yel_rgb.tif"/>
          <p:cNvPicPr/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884368" y="189540"/>
            <a:ext cx="1080120" cy="1078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Andrew.Reddaway\AppData\Local\Microsoft\Windows\Temporary Internet Files\Content.IE5\CRMX0F7H\MC900437557[1].wmf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58856" y="3677981"/>
            <a:ext cx="1778941" cy="1625689"/>
          </a:xfrm>
          <a:prstGeom prst="rect">
            <a:avLst/>
          </a:prstGeom>
          <a:noFill/>
        </p:spPr>
      </p:pic>
      <p:pic>
        <p:nvPicPr>
          <p:cNvPr id="7" name="Picture 2" descr="C:\Users\Andrew.Reddaway\AppData\Local\Microsoft\Windows\Temporary Internet Files\Content.IE5\177BQI1C\MC900434389[1].wmf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49381" y="1837395"/>
            <a:ext cx="1486286" cy="2342856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112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dirty="0" smtClean="0"/>
              <a:t>Dean Lombard</a:t>
            </a:r>
            <a:br>
              <a:rPr lang="en-AU" sz="2000" dirty="0" smtClean="0"/>
            </a:br>
            <a:r>
              <a:rPr lang="en-AU" sz="2000" dirty="0" smtClean="0"/>
              <a:t>Senior Energy Analyst</a:t>
            </a:r>
            <a:br>
              <a:rPr lang="en-AU" sz="2000" dirty="0" smtClean="0"/>
            </a:br>
            <a:r>
              <a:rPr lang="en-AU" sz="2000" dirty="0" err="1" smtClean="0"/>
              <a:t>dean@ata.org.au</a:t>
            </a:r>
            <a:endParaRPr lang="en-A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TJ_Parker_D_Solar_panels_on_roof (wikimedia commons)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173749"/>
            <a:ext cx="9144000" cy="4684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pic>
        <p:nvPicPr>
          <p:cNvPr id="5" name="Picture 4" descr="ata_yel_rgb.tif"/>
          <p:cNvPicPr/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7884368" y="189540"/>
            <a:ext cx="1080120" cy="107831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r>
              <a:rPr lang="en-AU" sz="2800" dirty="0" smtClean="0"/>
              <a:t>What is the ATA?</a:t>
            </a:r>
          </a:p>
          <a:p>
            <a:r>
              <a:rPr lang="en-AU" sz="2800" dirty="0" smtClean="0"/>
              <a:t>What’s different about energy?</a:t>
            </a:r>
          </a:p>
          <a:p>
            <a:r>
              <a:rPr lang="en-AU" sz="2800" dirty="0" smtClean="0"/>
              <a:t>The suite of consumer protections</a:t>
            </a:r>
          </a:p>
          <a:p>
            <a:r>
              <a:rPr lang="en-AU" sz="2800" dirty="0" smtClean="0"/>
              <a:t>What can go wrong?</a:t>
            </a:r>
            <a:endParaRPr lang="en-AU" sz="2800" dirty="0" smtClean="0"/>
          </a:p>
          <a:p>
            <a:r>
              <a:rPr lang="en-AU" sz="2800" dirty="0" smtClean="0"/>
              <a:t>Putting it all </a:t>
            </a:r>
            <a:r>
              <a:rPr lang="en-AU" sz="2800" dirty="0" smtClean="0"/>
              <a:t>together</a:t>
            </a:r>
          </a:p>
          <a:p>
            <a:r>
              <a:rPr lang="en-AU" sz="2800" dirty="0" smtClean="0"/>
              <a:t>Next steps…</a:t>
            </a:r>
            <a:endParaRPr lang="en-AU" sz="2800" dirty="0" smtClean="0"/>
          </a:p>
          <a:p>
            <a:endParaRPr lang="en-AU" dirty="0" smtClean="0"/>
          </a:p>
          <a:p>
            <a:pPr>
              <a:buNone/>
            </a:pPr>
            <a:endParaRPr lang="en-AU" dirty="0" smtClean="0"/>
          </a:p>
          <a:p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6917108" y="6596390"/>
            <a:ext cx="222689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 smtClean="0"/>
              <a:t>D. Parker (via Wikimedia Commons)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922114"/>
          </a:xfrm>
        </p:spPr>
        <p:txBody>
          <a:bodyPr>
            <a:normAutofit/>
          </a:bodyPr>
          <a:lstStyle/>
          <a:p>
            <a:r>
              <a:rPr lang="en-AU" dirty="0" smtClean="0"/>
              <a:t>What is the ATA?</a:t>
            </a:r>
            <a:endParaRPr lang="en-AU" dirty="0"/>
          </a:p>
        </p:txBody>
      </p:sp>
      <p:pic>
        <p:nvPicPr>
          <p:cNvPr id="5" name="Picture 4" descr="ata_yel_rgb.tif"/>
          <p:cNvPicPr/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884368" y="189540"/>
            <a:ext cx="1080120" cy="107831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Content Placeholder 6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3024336"/>
          </a:xfrm>
        </p:spPr>
        <p:txBody>
          <a:bodyPr>
            <a:noAutofit/>
          </a:bodyPr>
          <a:lstStyle/>
          <a:p>
            <a:r>
              <a:rPr lang="en-AU" sz="2800" dirty="0" smtClean="0"/>
              <a:t>Help people to make sustainable choices</a:t>
            </a:r>
          </a:p>
          <a:p>
            <a:r>
              <a:rPr lang="en-AU" sz="2800" dirty="0" smtClean="0"/>
              <a:t>Membership base, branches around Australia</a:t>
            </a:r>
          </a:p>
          <a:p>
            <a:r>
              <a:rPr lang="en-AU" sz="2800" dirty="0" smtClean="0"/>
              <a:t>Independent, not-for-profit</a:t>
            </a:r>
          </a:p>
          <a:p>
            <a:r>
              <a:rPr lang="en-AU" sz="2800" dirty="0" smtClean="0"/>
              <a:t>Policy and research team</a:t>
            </a:r>
          </a:p>
          <a:p>
            <a:r>
              <a:rPr lang="en-AU" sz="2800" dirty="0" smtClean="0"/>
              <a:t>Advice and consultancies</a:t>
            </a:r>
          </a:p>
          <a:p>
            <a:r>
              <a:rPr lang="en-AU" sz="2800" dirty="0" smtClean="0"/>
              <a:t>International projects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701496" y="2780928"/>
            <a:ext cx="3262991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Don from Melbourne with his solar clothes drier, solar PV and solar hotwater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39552" y="4291492"/>
            <a:ext cx="4824536" cy="223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55160" cy="922114"/>
          </a:xfrm>
        </p:spPr>
        <p:txBody>
          <a:bodyPr>
            <a:normAutofit/>
          </a:bodyPr>
          <a:lstStyle/>
          <a:p>
            <a:r>
              <a:rPr lang="en-AU" dirty="0" smtClean="0"/>
              <a:t>The ATA – Publications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Alternative Technology Association </a:t>
            </a:r>
            <a:endParaRPr lang="en-AU" dirty="0"/>
          </a:p>
        </p:txBody>
      </p:sp>
      <p:pic>
        <p:nvPicPr>
          <p:cNvPr id="5" name="Picture 4" descr="ata_yel_rgb.tif"/>
          <p:cNvPicPr/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884368" y="189540"/>
            <a:ext cx="1080120" cy="10783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123728" y="1198439"/>
            <a:ext cx="4321498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dirty="0" smtClean="0">
                <a:latin typeface="Calibri" pitchFamily="34" charset="0"/>
              </a:rPr>
              <a:t>Published </a:t>
            </a:r>
            <a:r>
              <a:rPr lang="en-AU" sz="2100" dirty="0">
                <a:latin typeface="Calibri" pitchFamily="34" charset="0"/>
              </a:rPr>
              <a:t>since </a:t>
            </a:r>
            <a:r>
              <a:rPr lang="en-AU" sz="2100" dirty="0" smtClean="0">
                <a:latin typeface="Calibri" pitchFamily="34" charset="0"/>
              </a:rPr>
              <a:t>1980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dirty="0" smtClean="0">
                <a:latin typeface="Calibri" pitchFamily="34" charset="0"/>
              </a:rPr>
              <a:t>Energy efficiency, renewable energy, electric cars, retrofitting homes, recycling and reusing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dirty="0" smtClean="0">
                <a:latin typeface="Calibri" pitchFamily="34" charset="0"/>
              </a:rPr>
              <a:t>DIY projects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¡"/>
            </a:pPr>
            <a:endParaRPr lang="en-AU" sz="2100" dirty="0">
              <a:latin typeface="Calibri" pitchFamily="34" charset="0"/>
            </a:endParaRPr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2123729" y="4509120"/>
            <a:ext cx="4032448" cy="144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dirty="0" smtClean="0">
                <a:latin typeface="Calibri" pitchFamily="34" charset="0"/>
              </a:rPr>
              <a:t>Published since 2005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100" dirty="0" smtClean="0">
                <a:latin typeface="Calibri" pitchFamily="34" charset="0"/>
              </a:rPr>
              <a:t>Sustainable homes case studies including house plans and spec sheets</a:t>
            </a:r>
            <a:endParaRPr lang="en-AU" sz="2100" dirty="0">
              <a:latin typeface="Calibri" pitchFamily="34" charset="0"/>
            </a:endParaRPr>
          </a:p>
        </p:txBody>
      </p:sp>
      <p:pic>
        <p:nvPicPr>
          <p:cNvPr id="12" name="Content Placeholder 10" descr="R124.jpg"/>
          <p:cNvPicPr>
            <a:picLocks noGrp="1" noChangeAspect="1"/>
          </p:cNvPicPr>
          <p:nvPr>
            <p:ph sz="quarter" idx="4294967295"/>
          </p:nvPr>
        </p:nvPicPr>
        <p:blipFill>
          <a:blip r:embed="rId4" cstate="screen"/>
          <a:stretch>
            <a:fillRect/>
          </a:stretch>
        </p:blipFill>
        <p:spPr>
          <a:xfrm>
            <a:off x="539553" y="1124745"/>
            <a:ext cx="1954408" cy="2520279"/>
          </a:xfrm>
          <a:prstGeom prst="rect">
            <a:avLst/>
          </a:prstGeom>
        </p:spPr>
      </p:pic>
      <p:pic>
        <p:nvPicPr>
          <p:cNvPr id="13" name="Content Placeholder 12" descr="S24_Cover_72dpi.jpg"/>
          <p:cNvPicPr>
            <a:picLocks noGrp="1" noChangeAspect="1"/>
          </p:cNvPicPr>
          <p:nvPr>
            <p:ph sz="quarter" idx="4294967295"/>
          </p:nvPr>
        </p:nvPicPr>
        <p:blipFill>
          <a:blip r:embed="rId5" cstate="screen"/>
          <a:stretch>
            <a:fillRect/>
          </a:stretch>
        </p:blipFill>
        <p:spPr>
          <a:xfrm>
            <a:off x="503358" y="3860240"/>
            <a:ext cx="2012647" cy="2593096"/>
          </a:xfrm>
          <a:prstGeom prst="rect">
            <a:avLst/>
          </a:prstGeom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732240" y="1844824"/>
            <a:ext cx="1738993" cy="4487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a_yel_rgb.tif"/>
          <p:cNvPicPr/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884368" y="189540"/>
            <a:ext cx="1080120" cy="1078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76" y="274638"/>
            <a:ext cx="8147248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The Innovation Project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92500"/>
          </a:bodyPr>
          <a:lstStyle/>
          <a:p>
            <a:endParaRPr lang="en-US" sz="3600" dirty="0" smtClean="0"/>
          </a:p>
          <a:p>
            <a:r>
              <a:rPr lang="en-US" sz="3400" dirty="0" smtClean="0"/>
              <a:t>Consumers </a:t>
            </a:r>
            <a:r>
              <a:rPr lang="en-US" sz="3400" dirty="0"/>
              <a:t>accessing new energy technologies and services </a:t>
            </a:r>
            <a:r>
              <a:rPr lang="en-US" sz="3400" dirty="0" smtClean="0"/>
              <a:t>should:</a:t>
            </a:r>
          </a:p>
          <a:p>
            <a:pPr lvl="1"/>
            <a:r>
              <a:rPr lang="en-US" sz="2700" dirty="0" smtClean="0"/>
              <a:t>have appropriate</a:t>
            </a:r>
            <a:r>
              <a:rPr lang="en-US" sz="2700" dirty="0"/>
              <a:t>, </a:t>
            </a:r>
            <a:r>
              <a:rPr lang="en-US" sz="2700" dirty="0" smtClean="0"/>
              <a:t>energy-specific </a:t>
            </a:r>
            <a:r>
              <a:rPr lang="en-US" sz="2700" dirty="0"/>
              <a:t>protections </a:t>
            </a:r>
            <a:endParaRPr lang="en-US" sz="2700" dirty="0"/>
          </a:p>
          <a:p>
            <a:pPr lvl="1"/>
            <a:r>
              <a:rPr lang="en-US" sz="2700" dirty="0" smtClean="0"/>
              <a:t>not be </a:t>
            </a:r>
            <a:r>
              <a:rPr lang="en-US" sz="2700" dirty="0"/>
              <a:t>impeded by market barriers </a:t>
            </a:r>
            <a:endParaRPr lang="en-US" sz="2700" dirty="0"/>
          </a:p>
          <a:p>
            <a:pPr>
              <a:spcBef>
                <a:spcPts val="2592"/>
              </a:spcBef>
            </a:pPr>
            <a:r>
              <a:rPr lang="en-US" sz="3400" dirty="0" smtClean="0"/>
              <a:t>The </a:t>
            </a:r>
            <a:r>
              <a:rPr lang="en-US" sz="3400" dirty="0"/>
              <a:t>costs and benefits </a:t>
            </a:r>
            <a:r>
              <a:rPr lang="en-US" sz="3400" dirty="0" smtClean="0"/>
              <a:t>of </a:t>
            </a:r>
            <a:r>
              <a:rPr lang="en-US" sz="3400" dirty="0"/>
              <a:t>new energy technologies </a:t>
            </a:r>
            <a:r>
              <a:rPr lang="en-US" sz="3400" dirty="0" smtClean="0"/>
              <a:t>should be distributed fairly</a:t>
            </a:r>
            <a:r>
              <a:rPr lang="en-US" sz="3400" dirty="0"/>
              <a:t>, and without placing other consumers (particularly </a:t>
            </a:r>
            <a:r>
              <a:rPr lang="en-US" sz="3400" dirty="0" smtClean="0"/>
              <a:t>vulnerable consumers) </a:t>
            </a:r>
            <a:r>
              <a:rPr lang="en-US" sz="3400" dirty="0"/>
              <a:t>at a disadvantage </a:t>
            </a:r>
            <a:endParaRPr lang="en-US" sz="3400" dirty="0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Alternative Technology Association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02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a_yel_rgb.tif"/>
          <p:cNvPicPr/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884368" y="189540"/>
            <a:ext cx="1080120" cy="1078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76" y="274638"/>
            <a:ext cx="8147248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What’s different about energy?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Alternative Technology Association 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 fontScale="77500" lnSpcReduction="20000"/>
          </a:bodyPr>
          <a:lstStyle/>
          <a:p>
            <a:pPr algn="ctr">
              <a:spcAft>
                <a:spcPts val="600"/>
              </a:spcAft>
              <a:buNone/>
            </a:pPr>
            <a:r>
              <a:rPr lang="en-AU" sz="4000" b="1" i="1" dirty="0" smtClean="0"/>
              <a:t>It’s essential – but so is food and clothing</a:t>
            </a:r>
          </a:p>
          <a:p>
            <a:r>
              <a:rPr lang="en-AU" dirty="0" smtClean="0"/>
              <a:t>You can’t buy it second-hand</a:t>
            </a:r>
          </a:p>
          <a:p>
            <a:r>
              <a:rPr lang="en-AU" dirty="0" smtClean="0"/>
              <a:t>You can’t buy it once and then use it for ages</a:t>
            </a:r>
          </a:p>
          <a:p>
            <a:r>
              <a:rPr lang="en-AU" dirty="0" smtClean="0"/>
              <a:t>You can’t keep some in the back of your cupboard for emergencies</a:t>
            </a:r>
          </a:p>
          <a:p>
            <a:r>
              <a:rPr lang="en-AU" dirty="0" smtClean="0"/>
              <a:t>You can’t mix the expensive stuff with cheap or free stuff to make it go further</a:t>
            </a:r>
          </a:p>
          <a:p>
            <a:r>
              <a:rPr lang="en-AU" dirty="0" smtClean="0"/>
              <a:t>You can’t not use it yourself and just give it to your kids to make it go further</a:t>
            </a:r>
          </a:p>
          <a:p>
            <a:pPr algn="ctr">
              <a:spcBef>
                <a:spcPts val="1800"/>
              </a:spcBef>
              <a:spcAft>
                <a:spcPts val="600"/>
              </a:spcAft>
              <a:buNone/>
            </a:pPr>
            <a:r>
              <a:rPr lang="en-AU" sz="4000" b="1" i="1" dirty="0" smtClean="0"/>
              <a:t>It underpins health, hygiene, comfort, nutrition, social engagement, entertainment…</a:t>
            </a:r>
          </a:p>
        </p:txBody>
      </p:sp>
    </p:spTree>
    <p:extLst>
      <p:ext uri="{BB962C8B-B14F-4D97-AF65-F5344CB8AC3E}">
        <p14:creationId xmlns:p14="http://schemas.microsoft.com/office/powerpoint/2010/main" val="1054886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a_yel_rgb.tif"/>
          <p:cNvPicPr/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884368" y="189540"/>
            <a:ext cx="1080120" cy="1078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76" y="274638"/>
            <a:ext cx="8147248" cy="1143000"/>
          </a:xfrm>
        </p:spPr>
        <p:txBody>
          <a:bodyPr>
            <a:normAutofit/>
          </a:bodyPr>
          <a:lstStyle/>
          <a:p>
            <a:r>
              <a:rPr lang="en-AU" sz="4000" dirty="0" smtClean="0"/>
              <a:t>The suite of consumer protections</a:t>
            </a:r>
            <a:endParaRPr lang="en-AU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Alternative Technology Association 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None/>
            </a:pPr>
            <a:r>
              <a:rPr lang="en-AU" b="1" i="1" dirty="0" smtClean="0"/>
              <a:t>What does regulation provide?</a:t>
            </a:r>
          </a:p>
          <a:p>
            <a:r>
              <a:rPr lang="en-AU" sz="2800" dirty="0" smtClean="0"/>
              <a:t>Right to connect</a:t>
            </a:r>
          </a:p>
          <a:p>
            <a:r>
              <a:rPr lang="en-AU" sz="2800" dirty="0" smtClean="0"/>
              <a:t>Reliability, quality, safety</a:t>
            </a:r>
          </a:p>
          <a:p>
            <a:r>
              <a:rPr lang="en-AU" sz="2800" dirty="0" smtClean="0"/>
              <a:t>Explicit informed consent</a:t>
            </a:r>
          </a:p>
          <a:p>
            <a:r>
              <a:rPr lang="en-AU" sz="2800" dirty="0" smtClean="0"/>
              <a:t>Transparent, regulated billing</a:t>
            </a:r>
          </a:p>
          <a:p>
            <a:r>
              <a:rPr lang="en-AU" sz="2800" dirty="0" smtClean="0"/>
              <a:t>Concessions and hardship assistance</a:t>
            </a:r>
          </a:p>
          <a:p>
            <a:r>
              <a:rPr lang="en-AU" sz="2800" dirty="0" smtClean="0"/>
              <a:t>Dispute resolution</a:t>
            </a:r>
          </a:p>
          <a:p>
            <a:r>
              <a:rPr lang="en-AU" sz="2800" dirty="0" smtClean="0"/>
              <a:t>Continuation of supply (</a:t>
            </a:r>
            <a:r>
              <a:rPr lang="en-AU" sz="2800" dirty="0" err="1" smtClean="0"/>
              <a:t>RoLR</a:t>
            </a:r>
            <a:r>
              <a:rPr lang="en-AU" sz="2800" dirty="0" smtClean="0"/>
              <a:t>)</a:t>
            </a:r>
          </a:p>
          <a:p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91026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3483006"/>
            <a:ext cx="4499992" cy="3374994"/>
          </a:xfrm>
          <a:prstGeom prst="rect">
            <a:avLst/>
          </a:prstGeom>
        </p:spPr>
      </p:pic>
      <p:pic>
        <p:nvPicPr>
          <p:cNvPr id="5" name="Picture 4" descr="ata_yel_rgb.tif"/>
          <p:cNvPicPr/>
          <p:nvPr/>
        </p:nvPicPr>
        <p:blipFill>
          <a:blip r:embed="rId4" cstate="screen"/>
          <a:stretch>
            <a:fillRect/>
          </a:stretch>
        </p:blipFill>
        <p:spPr bwMode="auto">
          <a:xfrm>
            <a:off x="7884368" y="189540"/>
            <a:ext cx="1080120" cy="1078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76" y="274638"/>
            <a:ext cx="8147248" cy="1143000"/>
          </a:xfrm>
        </p:spPr>
        <p:txBody>
          <a:bodyPr>
            <a:normAutofit/>
          </a:bodyPr>
          <a:lstStyle/>
          <a:p>
            <a:r>
              <a:rPr lang="en-AU" sz="4000" dirty="0" smtClean="0"/>
              <a:t>The suite of consumer protections</a:t>
            </a:r>
            <a:endParaRPr lang="en-AU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Alternative Technology Association 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  <a:buNone/>
            </a:pPr>
            <a:r>
              <a:rPr lang="en-AU" b="1" i="1" dirty="0" smtClean="0"/>
              <a:t>What does </a:t>
            </a:r>
            <a:r>
              <a:rPr lang="en-AU" b="1" i="1" dirty="0" smtClean="0"/>
              <a:t>it apply to?</a:t>
            </a:r>
            <a:endParaRPr lang="en-AU" b="1" i="1" dirty="0" smtClean="0"/>
          </a:p>
          <a:p>
            <a:r>
              <a:rPr lang="en-AU" sz="2800" dirty="0" smtClean="0"/>
              <a:t>The sale of units of energy to </a:t>
            </a:r>
            <a:r>
              <a:rPr lang="en-AU" sz="2800" dirty="0" smtClean="0"/>
              <a:t>small </a:t>
            </a:r>
            <a:r>
              <a:rPr lang="en-AU" sz="2800" dirty="0" smtClean="0"/>
              <a:t>customers</a:t>
            </a:r>
            <a:endParaRPr lang="en-AU" sz="2800" dirty="0" smtClean="0"/>
          </a:p>
          <a:p>
            <a:r>
              <a:rPr lang="en-AU" sz="2800" dirty="0" smtClean="0"/>
              <a:t>…with exemptions for non-traditional retailing</a:t>
            </a:r>
            <a:endParaRPr lang="en-AU" sz="2800" dirty="0" smtClean="0"/>
          </a:p>
          <a:p>
            <a:r>
              <a:rPr lang="en-AU" sz="2800" dirty="0" smtClean="0"/>
              <a:t>Everything else is outside</a:t>
            </a:r>
            <a:endParaRPr lang="en-AU" sz="2800" dirty="0" smtClean="0"/>
          </a:p>
          <a:p>
            <a:pPr lvl="1"/>
            <a:r>
              <a:rPr lang="en-AU" sz="2400" dirty="0" smtClean="0"/>
              <a:t>generally subject to</a:t>
            </a:r>
            <a:br>
              <a:rPr lang="en-AU" sz="2400" dirty="0" smtClean="0"/>
            </a:br>
            <a:r>
              <a:rPr lang="en-AU" sz="2400" dirty="0" smtClean="0"/>
              <a:t>Australian Consumer Law</a:t>
            </a:r>
            <a:endParaRPr lang="en-AU" sz="2400" dirty="0"/>
          </a:p>
          <a:p>
            <a:pPr lvl="1"/>
            <a:r>
              <a:rPr lang="en-AU" sz="2400" dirty="0" smtClean="0"/>
              <a:t>Sometimes subject to</a:t>
            </a:r>
            <a:br>
              <a:rPr lang="en-AU" sz="2400" dirty="0" smtClean="0"/>
            </a:br>
            <a:r>
              <a:rPr lang="en-AU" sz="2400" dirty="0" smtClean="0"/>
              <a:t>National Credit Code</a:t>
            </a:r>
            <a:endParaRPr lang="en-AU" sz="2400" dirty="0" smtClean="0"/>
          </a:p>
          <a:p>
            <a:endParaRPr lang="en-AU" dirty="0" smtClean="0"/>
          </a:p>
          <a:p>
            <a:endParaRPr lang="en-AU" dirty="0" smtClean="0"/>
          </a:p>
        </p:txBody>
      </p:sp>
      <p:sp>
        <p:nvSpPr>
          <p:cNvPr id="6" name="Rectangle 5"/>
          <p:cNvSpPr/>
          <p:nvPr/>
        </p:nvSpPr>
        <p:spPr>
          <a:xfrm>
            <a:off x="7853026" y="3239398"/>
            <a:ext cx="130997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100" dirty="0" err="1" smtClean="0"/>
              <a:t>flickr.com</a:t>
            </a:r>
            <a:r>
              <a:rPr lang="en-US" sz="1100" dirty="0" smtClean="0"/>
              <a:t>/mukluk</a:t>
            </a:r>
            <a:r>
              <a:rPr lang="en-US" sz="11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9683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a_yel_rgb.tif"/>
          <p:cNvPicPr/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7884368" y="189540"/>
            <a:ext cx="1080120" cy="10783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76" y="274638"/>
            <a:ext cx="8147248" cy="1143000"/>
          </a:xfrm>
        </p:spPr>
        <p:txBody>
          <a:bodyPr>
            <a:normAutofit/>
          </a:bodyPr>
          <a:lstStyle/>
          <a:p>
            <a:r>
              <a:rPr lang="en-AU" sz="4000" dirty="0" smtClean="0"/>
              <a:t>The suite of consumer protections</a:t>
            </a:r>
            <a:endParaRPr lang="en-AU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3528" y="6356350"/>
            <a:ext cx="8352928" cy="365125"/>
          </a:xfrm>
        </p:spPr>
        <p:txBody>
          <a:bodyPr/>
          <a:lstStyle/>
          <a:p>
            <a:r>
              <a:rPr lang="en-AU" dirty="0" smtClean="0"/>
              <a:t>Alternative Technology Association </a:t>
            </a:r>
            <a:endParaRPr lang="en-AU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76" y="1058682"/>
            <a:ext cx="8147248" cy="5608998"/>
          </a:xfrm>
        </p:spPr>
      </p:pic>
    </p:spTree>
    <p:extLst>
      <p:ext uri="{BB962C8B-B14F-4D97-AF65-F5344CB8AC3E}">
        <p14:creationId xmlns:p14="http://schemas.microsoft.com/office/powerpoint/2010/main" val="2132278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c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Basic presentation</Template>
  <TotalTime>578</TotalTime>
  <Words>1270</Words>
  <Application>Microsoft Macintosh PowerPoint</Application>
  <PresentationFormat>On-screen Show (4:3)</PresentationFormat>
  <Paragraphs>180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Wingdings</vt:lpstr>
      <vt:lpstr>Arial</vt:lpstr>
      <vt:lpstr>Basic presentation</vt:lpstr>
      <vt:lpstr>PowerPoint Presentation</vt:lpstr>
      <vt:lpstr>Agenda</vt:lpstr>
      <vt:lpstr>What is the ATA?</vt:lpstr>
      <vt:lpstr>The ATA – Publications</vt:lpstr>
      <vt:lpstr>The Innovation Project</vt:lpstr>
      <vt:lpstr>What’s different about energy?</vt:lpstr>
      <vt:lpstr>The suite of consumer protections</vt:lpstr>
      <vt:lpstr>The suite of consumer protections</vt:lpstr>
      <vt:lpstr>The suite of consumer protections</vt:lpstr>
      <vt:lpstr>What can go wrong?</vt:lpstr>
      <vt:lpstr>Putting it all together…</vt:lpstr>
      <vt:lpstr>Putting it all together…</vt:lpstr>
      <vt:lpstr>Next steps…</vt:lpstr>
      <vt:lpstr>Questions or comments?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dean lombard</dc:creator>
  <cp:lastModifiedBy>Dean Lombard</cp:lastModifiedBy>
  <cp:revision>34</cp:revision>
  <cp:lastPrinted>2016-06-26T08:58:47Z</cp:lastPrinted>
  <dcterms:created xsi:type="dcterms:W3CDTF">2016-06-24T02:28:14Z</dcterms:created>
  <dcterms:modified xsi:type="dcterms:W3CDTF">2016-06-26T10:53:26Z</dcterms:modified>
</cp:coreProperties>
</file>