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mp4" ContentType="video/mp4"/>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handoutMasterIdLst>
    <p:handoutMasterId r:id="rId56"/>
  </p:handoutMasterIdLst>
  <p:sldIdLst>
    <p:sldId id="278" r:id="rId2"/>
    <p:sldId id="283" r:id="rId3"/>
    <p:sldId id="280" r:id="rId4"/>
    <p:sldId id="281" r:id="rId5"/>
    <p:sldId id="338" r:id="rId6"/>
    <p:sldId id="282" r:id="rId7"/>
    <p:sldId id="345" r:id="rId8"/>
    <p:sldId id="294" r:id="rId9"/>
    <p:sldId id="323" r:id="rId10"/>
    <p:sldId id="284" r:id="rId11"/>
    <p:sldId id="315" r:id="rId12"/>
    <p:sldId id="285" r:id="rId13"/>
    <p:sldId id="309" r:id="rId14"/>
    <p:sldId id="310" r:id="rId15"/>
    <p:sldId id="312" r:id="rId16"/>
    <p:sldId id="319" r:id="rId17"/>
    <p:sldId id="329" r:id="rId18"/>
    <p:sldId id="324" r:id="rId19"/>
    <p:sldId id="327" r:id="rId20"/>
    <p:sldId id="336" r:id="rId21"/>
    <p:sldId id="335" r:id="rId22"/>
    <p:sldId id="287" r:id="rId23"/>
    <p:sldId id="288" r:id="rId24"/>
    <p:sldId id="330" r:id="rId25"/>
    <p:sldId id="313" r:id="rId26"/>
    <p:sldId id="303" r:id="rId27"/>
    <p:sldId id="331" r:id="rId28"/>
    <p:sldId id="304" r:id="rId29"/>
    <p:sldId id="328" r:id="rId30"/>
    <p:sldId id="341" r:id="rId31"/>
    <p:sldId id="305" r:id="rId32"/>
    <p:sldId id="289" r:id="rId33"/>
    <p:sldId id="306" r:id="rId34"/>
    <p:sldId id="290" r:id="rId35"/>
    <p:sldId id="333" r:id="rId36"/>
    <p:sldId id="337" r:id="rId37"/>
    <p:sldId id="325" r:id="rId38"/>
    <p:sldId id="316" r:id="rId39"/>
    <p:sldId id="307" r:id="rId40"/>
    <p:sldId id="291" r:id="rId41"/>
    <p:sldId id="342" r:id="rId42"/>
    <p:sldId id="314" r:id="rId43"/>
    <p:sldId id="317" r:id="rId44"/>
    <p:sldId id="332" r:id="rId45"/>
    <p:sldId id="339" r:id="rId46"/>
    <p:sldId id="318" r:id="rId47"/>
    <p:sldId id="334" r:id="rId48"/>
    <p:sldId id="343" r:id="rId49"/>
    <p:sldId id="344" r:id="rId50"/>
    <p:sldId id="308" r:id="rId51"/>
    <p:sldId id="340" r:id="rId52"/>
    <p:sldId id="292" r:id="rId53"/>
    <p:sldId id="322"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0EB"/>
    <a:srgbClr val="FFC915"/>
    <a:srgbClr val="FDD6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3"/>
    <p:restoredTop sz="83013"/>
  </p:normalViewPr>
  <p:slideViewPr>
    <p:cSldViewPr snapToGrid="0" snapToObjects="1">
      <p:cViewPr>
        <p:scale>
          <a:sx n="76" d="100"/>
          <a:sy n="76" d="100"/>
        </p:scale>
        <p:origin x="1128" y="4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2EB7F4-8584-5E4A-ACF6-F073B772EC2C}" type="datetime1">
              <a:rPr lang="en-AU" smtClean="0"/>
              <a:t>28/07/2016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2CD7B8-BB26-614A-812C-BE6B7D6571AD}" type="slidenum">
              <a:rPr lang="en-US" smtClean="0"/>
              <a:t>‹#›</a:t>
            </a:fld>
            <a:endParaRPr lang="en-US"/>
          </a:p>
        </p:txBody>
      </p:sp>
    </p:spTree>
    <p:extLst>
      <p:ext uri="{BB962C8B-B14F-4D97-AF65-F5344CB8AC3E}">
        <p14:creationId xmlns:p14="http://schemas.microsoft.com/office/powerpoint/2010/main" val="3926644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391B7-8C81-004B-B721-B380197E388B}" type="datetime1">
              <a:rPr lang="en-AU" smtClean="0"/>
              <a:t>28/07/2016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52206-B5C8-194C-BEE2-230035796BE5}" type="slidenum">
              <a:rPr lang="en-US" smtClean="0"/>
              <a:t>‹#›</a:t>
            </a:fld>
            <a:endParaRPr lang="en-US"/>
          </a:p>
        </p:txBody>
      </p:sp>
    </p:spTree>
    <p:extLst>
      <p:ext uri="{BB962C8B-B14F-4D97-AF65-F5344CB8AC3E}">
        <p14:creationId xmlns:p14="http://schemas.microsoft.com/office/powerpoint/2010/main" val="42268886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a:t>
            </a:fld>
            <a:endParaRPr lang="en-US"/>
          </a:p>
        </p:txBody>
      </p:sp>
    </p:spTree>
    <p:extLst>
      <p:ext uri="{BB962C8B-B14F-4D97-AF65-F5344CB8AC3E}">
        <p14:creationId xmlns:p14="http://schemas.microsoft.com/office/powerpoint/2010/main" val="56032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13</a:t>
            </a:fld>
            <a:endParaRPr lang="en-US"/>
          </a:p>
        </p:txBody>
      </p:sp>
    </p:spTree>
    <p:extLst>
      <p:ext uri="{BB962C8B-B14F-4D97-AF65-F5344CB8AC3E}">
        <p14:creationId xmlns:p14="http://schemas.microsoft.com/office/powerpoint/2010/main" val="78029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14</a:t>
            </a:fld>
            <a:endParaRPr lang="en-US"/>
          </a:p>
        </p:txBody>
      </p:sp>
    </p:spTree>
    <p:extLst>
      <p:ext uri="{BB962C8B-B14F-4D97-AF65-F5344CB8AC3E}">
        <p14:creationId xmlns:p14="http://schemas.microsoft.com/office/powerpoint/2010/main" val="193395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15</a:t>
            </a:fld>
            <a:endParaRPr lang="en-US"/>
          </a:p>
        </p:txBody>
      </p:sp>
    </p:spTree>
    <p:extLst>
      <p:ext uri="{BB962C8B-B14F-4D97-AF65-F5344CB8AC3E}">
        <p14:creationId xmlns:p14="http://schemas.microsoft.com/office/powerpoint/2010/main" val="21216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16</a:t>
            </a:fld>
            <a:endParaRPr lang="en-US"/>
          </a:p>
        </p:txBody>
      </p:sp>
    </p:spTree>
    <p:extLst>
      <p:ext uri="{BB962C8B-B14F-4D97-AF65-F5344CB8AC3E}">
        <p14:creationId xmlns:p14="http://schemas.microsoft.com/office/powerpoint/2010/main" val="118873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17</a:t>
            </a:fld>
            <a:endParaRPr lang="en-US"/>
          </a:p>
        </p:txBody>
      </p:sp>
    </p:spTree>
    <p:extLst>
      <p:ext uri="{BB962C8B-B14F-4D97-AF65-F5344CB8AC3E}">
        <p14:creationId xmlns:p14="http://schemas.microsoft.com/office/powerpoint/2010/main" val="96288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 simple</a:t>
            </a:r>
            <a:r>
              <a:rPr lang="en-US" baseline="0" dirty="0" smtClean="0"/>
              <a:t> 1 appliance monitor</a:t>
            </a:r>
          </a:p>
          <a:p>
            <a:r>
              <a:rPr lang="en-US" baseline="0" dirty="0" smtClean="0"/>
              <a:t>M &amp; R: full IHDs</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19</a:t>
            </a:fld>
            <a:endParaRPr lang="en-US"/>
          </a:p>
        </p:txBody>
      </p:sp>
    </p:spTree>
    <p:extLst>
      <p:ext uri="{BB962C8B-B14F-4D97-AF65-F5344CB8AC3E}">
        <p14:creationId xmlns:p14="http://schemas.microsoft.com/office/powerpoint/2010/main" val="193863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 AGL Solar Command (similar to Solar Analytics)</a:t>
            </a:r>
          </a:p>
          <a:p>
            <a:r>
              <a:rPr lang="en-US" dirty="0" smtClean="0"/>
              <a:t>R: </a:t>
            </a:r>
            <a:r>
              <a:rPr lang="en-US" dirty="0" err="1" smtClean="0"/>
              <a:t>Reposit</a:t>
            </a:r>
            <a:r>
              <a:rPr lang="en-US" dirty="0" smtClean="0"/>
              <a:t> Power’s </a:t>
            </a:r>
            <a:r>
              <a:rPr lang="en-US" dirty="0" err="1" smtClean="0"/>
              <a:t>GridCredits</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20</a:t>
            </a:fld>
            <a:endParaRPr lang="en-US"/>
          </a:p>
        </p:txBody>
      </p:sp>
    </p:spTree>
    <p:extLst>
      <p:ext uri="{BB962C8B-B14F-4D97-AF65-F5344CB8AC3E}">
        <p14:creationId xmlns:p14="http://schemas.microsoft.com/office/powerpoint/2010/main" val="508764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 AGL Solar Command (similar to Solar Analytics)</a:t>
            </a:r>
          </a:p>
          <a:p>
            <a:r>
              <a:rPr lang="en-US" dirty="0" smtClean="0"/>
              <a:t>R: </a:t>
            </a:r>
            <a:r>
              <a:rPr lang="en-US" dirty="0" err="1" smtClean="0"/>
              <a:t>Reposit</a:t>
            </a:r>
            <a:r>
              <a:rPr lang="en-US" dirty="0" smtClean="0"/>
              <a:t> Power’s </a:t>
            </a:r>
            <a:r>
              <a:rPr lang="en-US" dirty="0" err="1" smtClean="0"/>
              <a:t>GridCredits</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21</a:t>
            </a:fld>
            <a:endParaRPr lang="en-US"/>
          </a:p>
        </p:txBody>
      </p:sp>
    </p:spTree>
    <p:extLst>
      <p:ext uri="{BB962C8B-B14F-4D97-AF65-F5344CB8AC3E}">
        <p14:creationId xmlns:p14="http://schemas.microsoft.com/office/powerpoint/2010/main" val="2352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22</a:t>
            </a:fld>
            <a:endParaRPr lang="en-US"/>
          </a:p>
        </p:txBody>
      </p:sp>
    </p:spTree>
    <p:extLst>
      <p:ext uri="{BB962C8B-B14F-4D97-AF65-F5344CB8AC3E}">
        <p14:creationId xmlns:p14="http://schemas.microsoft.com/office/powerpoint/2010/main" val="27766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courtesy </a:t>
            </a:r>
            <a:r>
              <a:rPr lang="en-US" baseline="0" dirty="0" err="1" smtClean="0"/>
              <a:t>Dr</a:t>
            </a:r>
            <a:r>
              <a:rPr lang="en-US" baseline="0" dirty="0" smtClean="0"/>
              <a:t> Martin Gill using </a:t>
            </a:r>
            <a:r>
              <a:rPr lang="en-US" baseline="0" dirty="0" err="1" smtClean="0"/>
              <a:t>Ausgrid</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24</a:t>
            </a:fld>
            <a:endParaRPr lang="en-US"/>
          </a:p>
        </p:txBody>
      </p:sp>
    </p:spTree>
    <p:extLst>
      <p:ext uri="{BB962C8B-B14F-4D97-AF65-F5344CB8AC3E}">
        <p14:creationId xmlns:p14="http://schemas.microsoft.com/office/powerpoint/2010/main" val="1693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3</a:t>
            </a:fld>
            <a:endParaRPr lang="en-US"/>
          </a:p>
        </p:txBody>
      </p:sp>
    </p:spTree>
    <p:extLst>
      <p:ext uri="{BB962C8B-B14F-4D97-AF65-F5344CB8AC3E}">
        <p14:creationId xmlns:p14="http://schemas.microsoft.com/office/powerpoint/2010/main" val="161258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Choice article  </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27</a:t>
            </a:fld>
            <a:endParaRPr lang="en-US"/>
          </a:p>
        </p:txBody>
      </p:sp>
    </p:spTree>
    <p:extLst>
      <p:ext uri="{BB962C8B-B14F-4D97-AF65-F5344CB8AC3E}">
        <p14:creationId xmlns:p14="http://schemas.microsoft.com/office/powerpoint/2010/main" val="17832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31</a:t>
            </a:fld>
            <a:endParaRPr lang="en-US"/>
          </a:p>
        </p:txBody>
      </p:sp>
    </p:spTree>
    <p:extLst>
      <p:ext uri="{BB962C8B-B14F-4D97-AF65-F5344CB8AC3E}">
        <p14:creationId xmlns:p14="http://schemas.microsoft.com/office/powerpoint/2010/main" val="258403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32</a:t>
            </a:fld>
            <a:endParaRPr lang="en-US"/>
          </a:p>
        </p:txBody>
      </p:sp>
    </p:spTree>
    <p:extLst>
      <p:ext uri="{BB962C8B-B14F-4D97-AF65-F5344CB8AC3E}">
        <p14:creationId xmlns:p14="http://schemas.microsoft.com/office/powerpoint/2010/main" val="1577681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33</a:t>
            </a:fld>
            <a:endParaRPr lang="en-US"/>
          </a:p>
        </p:txBody>
      </p:sp>
    </p:spTree>
    <p:extLst>
      <p:ext uri="{BB962C8B-B14F-4D97-AF65-F5344CB8AC3E}">
        <p14:creationId xmlns:p14="http://schemas.microsoft.com/office/powerpoint/2010/main" val="137778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Does anyone know what tariff</a:t>
            </a:r>
            <a:r>
              <a:rPr lang="en-A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sz="800" kern="1200" dirty="0" smtClean="0">
                <a:solidFill>
                  <a:schemeClr val="tx1"/>
                </a:solidFill>
                <a:latin typeface="+mn-lt"/>
                <a:ea typeface="+mn-ea"/>
                <a:cs typeface="+mn-cs"/>
              </a:rPr>
              <a:t>Flat, declining, time of use)</a:t>
            </a:r>
          </a:p>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34</a:t>
            </a:fld>
            <a:endParaRPr lang="en-US"/>
          </a:p>
        </p:txBody>
      </p:sp>
    </p:spTree>
    <p:extLst>
      <p:ext uri="{BB962C8B-B14F-4D97-AF65-F5344CB8AC3E}">
        <p14:creationId xmlns:p14="http://schemas.microsoft.com/office/powerpoint/2010/main" val="71216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Does anyone know what tariff</a:t>
            </a:r>
            <a:r>
              <a:rPr lang="en-A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sz="800" kern="1200" dirty="0" smtClean="0">
                <a:solidFill>
                  <a:schemeClr val="tx1"/>
                </a:solidFill>
                <a:latin typeface="+mn-lt"/>
                <a:ea typeface="+mn-ea"/>
                <a:cs typeface="+mn-cs"/>
              </a:rPr>
              <a:t>Flat, declining, time of use)</a:t>
            </a:r>
          </a:p>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35</a:t>
            </a:fld>
            <a:endParaRPr lang="en-US"/>
          </a:p>
        </p:txBody>
      </p:sp>
    </p:spTree>
    <p:extLst>
      <p:ext uri="{BB962C8B-B14F-4D97-AF65-F5344CB8AC3E}">
        <p14:creationId xmlns:p14="http://schemas.microsoft.com/office/powerpoint/2010/main" val="249505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Does anyone know what tariff</a:t>
            </a:r>
            <a:r>
              <a:rPr lang="en-AU"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sz="800" kern="1200" dirty="0" smtClean="0">
                <a:solidFill>
                  <a:schemeClr val="tx1"/>
                </a:solidFill>
                <a:latin typeface="+mn-lt"/>
                <a:ea typeface="+mn-ea"/>
                <a:cs typeface="+mn-cs"/>
              </a:rPr>
              <a:t>Flat, declining, time of use)</a:t>
            </a:r>
          </a:p>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36</a:t>
            </a:fld>
            <a:endParaRPr lang="en-US"/>
          </a:p>
        </p:txBody>
      </p:sp>
    </p:spTree>
    <p:extLst>
      <p:ext uri="{BB962C8B-B14F-4D97-AF65-F5344CB8AC3E}">
        <p14:creationId xmlns:p14="http://schemas.microsoft.com/office/powerpoint/2010/main" val="816081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Flat tariffs</a:t>
            </a:r>
            <a:r>
              <a:rPr lang="en-US" baseline="0" dirty="0" smtClean="0"/>
              <a:t> best for working families, </a:t>
            </a:r>
            <a:r>
              <a:rPr lang="en-US" baseline="0" dirty="0" err="1" smtClean="0"/>
              <a:t>ToU</a:t>
            </a:r>
            <a:r>
              <a:rPr lang="en-US" baseline="0" dirty="0" smtClean="0"/>
              <a:t> or demand best for stay-at-homes (because they use more when energy is cheap)</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39</a:t>
            </a:fld>
            <a:endParaRPr lang="en-US"/>
          </a:p>
        </p:txBody>
      </p:sp>
    </p:spTree>
    <p:extLst>
      <p:ext uri="{BB962C8B-B14F-4D97-AF65-F5344CB8AC3E}">
        <p14:creationId xmlns:p14="http://schemas.microsoft.com/office/powerpoint/2010/main" val="82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42</a:t>
            </a:fld>
            <a:endParaRPr lang="en-US"/>
          </a:p>
        </p:txBody>
      </p:sp>
    </p:spTree>
    <p:extLst>
      <p:ext uri="{BB962C8B-B14F-4D97-AF65-F5344CB8AC3E}">
        <p14:creationId xmlns:p14="http://schemas.microsoft.com/office/powerpoint/2010/main" val="1671586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Solar Choice</a:t>
            </a:r>
            <a:endParaRPr lang="en-US"/>
          </a:p>
        </p:txBody>
      </p:sp>
      <p:sp>
        <p:nvSpPr>
          <p:cNvPr id="4" name="Slide Number Placeholder 3"/>
          <p:cNvSpPr>
            <a:spLocks noGrp="1"/>
          </p:cNvSpPr>
          <p:nvPr>
            <p:ph type="sldNum" sz="quarter" idx="10"/>
          </p:nvPr>
        </p:nvSpPr>
        <p:spPr/>
        <p:txBody>
          <a:bodyPr/>
          <a:lstStyle/>
          <a:p>
            <a:fld id="{4F452206-B5C8-194C-BEE2-230035796BE5}" type="slidenum">
              <a:rPr lang="en-US" smtClean="0"/>
              <a:t>44</a:t>
            </a:fld>
            <a:endParaRPr lang="en-US"/>
          </a:p>
        </p:txBody>
      </p:sp>
    </p:spTree>
    <p:extLst>
      <p:ext uri="{BB962C8B-B14F-4D97-AF65-F5344CB8AC3E}">
        <p14:creationId xmlns:p14="http://schemas.microsoft.com/office/powerpoint/2010/main" val="201594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4</a:t>
            </a:fld>
            <a:endParaRPr lang="en-US"/>
          </a:p>
        </p:txBody>
      </p:sp>
    </p:spTree>
    <p:extLst>
      <p:ext uri="{BB962C8B-B14F-4D97-AF65-F5344CB8AC3E}">
        <p14:creationId xmlns:p14="http://schemas.microsoft.com/office/powerpoint/2010/main" val="141888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payback period </a:t>
            </a:r>
            <a:r>
              <a:rPr lang="en-US" dirty="0" err="1" smtClean="0"/>
              <a:t>doesn</a:t>
            </a:r>
            <a:r>
              <a:rPr lang="uk-UA" dirty="0" smtClean="0"/>
              <a:t>’</a:t>
            </a:r>
            <a:r>
              <a:rPr lang="en-US" dirty="0" smtClean="0"/>
              <a:t>t include NPV, maintenance/replacement</a:t>
            </a:r>
            <a:r>
              <a:rPr lang="en-US" baseline="0" dirty="0" smtClean="0"/>
              <a:t> costs,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48</a:t>
            </a:fld>
            <a:endParaRPr lang="en-US"/>
          </a:p>
        </p:txBody>
      </p:sp>
    </p:spTree>
    <p:extLst>
      <p:ext uri="{BB962C8B-B14F-4D97-AF65-F5344CB8AC3E}">
        <p14:creationId xmlns:p14="http://schemas.microsoft.com/office/powerpoint/2010/main" val="2074487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payback period </a:t>
            </a:r>
            <a:r>
              <a:rPr lang="en-US" dirty="0" err="1" smtClean="0"/>
              <a:t>doesn</a:t>
            </a:r>
            <a:r>
              <a:rPr lang="uk-UA" dirty="0" smtClean="0"/>
              <a:t>’</a:t>
            </a:r>
            <a:r>
              <a:rPr lang="en-US" dirty="0" smtClean="0"/>
              <a:t>t include NPV, maintenance/replacement</a:t>
            </a:r>
            <a:r>
              <a:rPr lang="en-US" baseline="0" dirty="0" smtClean="0"/>
              <a:t> costs, rising retail tariffs, </a:t>
            </a:r>
            <a:r>
              <a:rPr lang="en-US" baseline="0" dirty="0" err="1" smtClean="0"/>
              <a:t>ToU</a:t>
            </a:r>
            <a:r>
              <a:rPr lang="en-US" baseline="0" dirty="0" smtClean="0"/>
              <a:t> tariffs,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49</a:t>
            </a:fld>
            <a:endParaRPr lang="en-US"/>
          </a:p>
        </p:txBody>
      </p:sp>
    </p:spTree>
    <p:extLst>
      <p:ext uri="{BB962C8B-B14F-4D97-AF65-F5344CB8AC3E}">
        <p14:creationId xmlns:p14="http://schemas.microsoft.com/office/powerpoint/2010/main" val="191942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5</a:t>
            </a:fld>
            <a:endParaRPr lang="en-US"/>
          </a:p>
        </p:txBody>
      </p:sp>
    </p:spTree>
    <p:extLst>
      <p:ext uri="{BB962C8B-B14F-4D97-AF65-F5344CB8AC3E}">
        <p14:creationId xmlns:p14="http://schemas.microsoft.com/office/powerpoint/2010/main" val="204929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2Kw</a:t>
            </a:r>
            <a:r>
              <a:rPr lang="en-AU" baseline="0" dirty="0" smtClean="0"/>
              <a:t> x 4 h/day x 365 days x 60c = $1750</a:t>
            </a:r>
          </a:p>
          <a:p>
            <a:r>
              <a:rPr lang="en-AU" baseline="0" dirty="0" smtClean="0"/>
              <a:t>2Kw x 4 h/day x 365 days x 6c = $175</a:t>
            </a:r>
          </a:p>
          <a:p>
            <a:r>
              <a:rPr lang="en-AU" baseline="0" smtClean="0"/>
              <a:t>Difference = about $1600</a:t>
            </a:r>
          </a:p>
          <a:p>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6</a:t>
            </a:fld>
            <a:endParaRPr lang="en-US"/>
          </a:p>
        </p:txBody>
      </p:sp>
    </p:spTree>
    <p:extLst>
      <p:ext uri="{BB962C8B-B14F-4D97-AF65-F5344CB8AC3E}">
        <p14:creationId xmlns:p14="http://schemas.microsoft.com/office/powerpoint/2010/main" val="134550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2206-B5C8-194C-BEE2-230035796BE5}" type="slidenum">
              <a:rPr lang="en-US" smtClean="0"/>
              <a:t>7</a:t>
            </a:fld>
            <a:endParaRPr lang="en-US"/>
          </a:p>
        </p:txBody>
      </p:sp>
    </p:spTree>
    <p:extLst>
      <p:ext uri="{BB962C8B-B14F-4D97-AF65-F5344CB8AC3E}">
        <p14:creationId xmlns:p14="http://schemas.microsoft.com/office/powerpoint/2010/main" val="174543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8</a:t>
            </a:fld>
            <a:endParaRPr lang="en-US"/>
          </a:p>
        </p:txBody>
      </p:sp>
    </p:spTree>
    <p:extLst>
      <p:ext uri="{BB962C8B-B14F-4D97-AF65-F5344CB8AC3E}">
        <p14:creationId xmlns:p14="http://schemas.microsoft.com/office/powerpoint/2010/main" val="140687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9</a:t>
            </a:fld>
            <a:endParaRPr lang="en-US"/>
          </a:p>
        </p:txBody>
      </p:sp>
    </p:spTree>
    <p:extLst>
      <p:ext uri="{BB962C8B-B14F-4D97-AF65-F5344CB8AC3E}">
        <p14:creationId xmlns:p14="http://schemas.microsoft.com/office/powerpoint/2010/main" val="161258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F452206-B5C8-194C-BEE2-230035796BE5}" type="slidenum">
              <a:rPr lang="en-US" smtClean="0"/>
              <a:t>12</a:t>
            </a:fld>
            <a:endParaRPr lang="en-US"/>
          </a:p>
        </p:txBody>
      </p:sp>
    </p:spTree>
    <p:extLst>
      <p:ext uri="{BB962C8B-B14F-4D97-AF65-F5344CB8AC3E}">
        <p14:creationId xmlns:p14="http://schemas.microsoft.com/office/powerpoint/2010/main" val="17402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mj-lt"/>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369941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257255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39763"/>
            <a:ext cx="27432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09600" y="639763"/>
            <a:ext cx="80264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400" b="1">
                <a:solidFill>
                  <a:schemeClr val="bg1"/>
                </a:solidFill>
                <a:latin typeface="Bitter"/>
              </a:defRPr>
            </a:lvl1pPr>
          </a:lstStyle>
          <a:p>
            <a:r>
              <a:rPr lang="en-US" dirty="0" smtClean="0"/>
              <a:t>LIFE AFTER FEED IN TARIFFS</a:t>
            </a:r>
            <a:endParaRPr lang="en-US" dirty="0"/>
          </a:p>
        </p:txBody>
      </p:sp>
    </p:spTree>
    <p:extLst>
      <p:ext uri="{BB962C8B-B14F-4D97-AF65-F5344CB8AC3E}">
        <p14:creationId xmlns:p14="http://schemas.microsoft.com/office/powerpoint/2010/main" val="426943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20875238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smtClean="0"/>
              <a:t>Click to edit Master text styles</a:t>
            </a:r>
          </a:p>
        </p:txBody>
      </p:sp>
      <p:sp>
        <p:nvSpPr>
          <p:cNvPr id="5"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2320089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
        <p:nvSpPr>
          <p:cNvPr id="5" name="Rectangle 4"/>
          <p:cNvSpPr/>
          <p:nvPr userDrawn="1"/>
        </p:nvSpPr>
        <p:spPr>
          <a:xfrm>
            <a:off x="1438275" y="-883454"/>
            <a:ext cx="3048000" cy="954107"/>
          </a:xfrm>
          <a:prstGeom prst="rect">
            <a:avLst/>
          </a:prstGeom>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libri"/>
                <a:ea typeface="+mn-ea"/>
                <a:cs typeface="+mn-cs"/>
              </a:rPr>
              <a:t>LIFE AFTER FEED IN TARIFFS</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6252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4"/>
          <p:cNvSpPr>
            <a:spLocks noGrp="1"/>
          </p:cNvSpPr>
          <p:nvPr>
            <p:ph type="ftr" sz="quarter" idx="10"/>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360329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61800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24709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39763"/>
            <a:ext cx="4011084" cy="79533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4766733" y="639763"/>
            <a:ext cx="6815667" cy="5486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407030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6"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spTree>
    <p:extLst>
      <p:ext uri="{BB962C8B-B14F-4D97-AF65-F5344CB8AC3E}">
        <p14:creationId xmlns:p14="http://schemas.microsoft.com/office/powerpoint/2010/main" val="1711868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1457"/>
            <a:ext cx="109728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609600" y="1571656"/>
            <a:ext cx="10972800" cy="4046607"/>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3823296" y="6266615"/>
            <a:ext cx="4723930" cy="407646"/>
          </a:xfrm>
          <a:prstGeom prst="rect">
            <a:avLst/>
          </a:prstGeom>
        </p:spPr>
        <p:txBody>
          <a:bodyPr vert="horz" lIns="91440" tIns="45720" rIns="91440" bIns="45720" rtlCol="0" anchor="ctr"/>
          <a:lstStyle>
            <a:lvl1pPr algn="r">
              <a:defRPr sz="2800" b="1">
                <a:solidFill>
                  <a:schemeClr val="bg1"/>
                </a:solidFill>
                <a:latin typeface="+mj-lt"/>
              </a:defRPr>
            </a:lvl1pPr>
          </a:lstStyle>
          <a:p>
            <a:r>
              <a:rPr lang="en-US" dirty="0" smtClean="0"/>
              <a:t>LIFE AFTER FEED-IN TARIFFS</a:t>
            </a:r>
            <a:endParaRPr lang="en-US" dirty="0"/>
          </a:p>
        </p:txBody>
      </p:sp>
      <p:pic>
        <p:nvPicPr>
          <p:cNvPr id="8" name="Picture 7" descr="house-02.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391427" y="5832466"/>
            <a:ext cx="2197428" cy="841795"/>
          </a:xfrm>
          <a:prstGeom prst="rect">
            <a:avLst/>
          </a:prstGeom>
        </p:spPr>
      </p:pic>
      <p:cxnSp>
        <p:nvCxnSpPr>
          <p:cNvPr id="6" name="Straight Connector 5"/>
          <p:cNvCxnSpPr/>
          <p:nvPr userDrawn="1"/>
        </p:nvCxnSpPr>
        <p:spPr>
          <a:xfrm flipV="1">
            <a:off x="-101600" y="6126163"/>
            <a:ext cx="8648826" cy="793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031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457200" rtl="0" eaLnBrk="1" latinLnBrk="0" hangingPunct="1">
        <a:spcBef>
          <a:spcPct val="0"/>
        </a:spcBef>
        <a:buNone/>
        <a:defRPr sz="4000" b="1" i="0" kern="1200">
          <a:solidFill>
            <a:schemeClr val="bg1"/>
          </a:solidFill>
          <a:latin typeface="Bitter"/>
          <a:ea typeface="+mj-ea"/>
          <a:cs typeface="+mj-cs"/>
        </a:defRPr>
      </a:lvl1pPr>
    </p:titleStyle>
    <p:bodyStyle>
      <a:lvl1pPr marL="342900" indent="-342900" algn="l" defTabSz="457200" rtl="0" eaLnBrk="1" latinLnBrk="0" hangingPunct="1">
        <a:spcBef>
          <a:spcPts val="600"/>
        </a:spcBef>
        <a:spcAft>
          <a:spcPts val="600"/>
        </a:spcAft>
        <a:buFont typeface="Arial"/>
        <a:buChar char="•"/>
        <a:defRPr sz="3200" b="0" i="0" kern="1200">
          <a:solidFill>
            <a:schemeClr val="bg1"/>
          </a:solidFill>
          <a:latin typeface="Proxima Nova" charset="0"/>
          <a:ea typeface="Proxima Nova" charset="0"/>
          <a:cs typeface="Proxima Nova" charset="0"/>
        </a:defRPr>
      </a:lvl1pPr>
      <a:lvl2pPr marL="742950" indent="-285750" algn="l" defTabSz="457200" rtl="0" eaLnBrk="1" latinLnBrk="0" hangingPunct="1">
        <a:spcBef>
          <a:spcPts val="600"/>
        </a:spcBef>
        <a:spcAft>
          <a:spcPts val="600"/>
        </a:spcAft>
        <a:buFont typeface="Arial"/>
        <a:buChar char="–"/>
        <a:defRPr sz="2800" b="0" i="0" kern="1200">
          <a:solidFill>
            <a:schemeClr val="bg1"/>
          </a:solidFill>
          <a:latin typeface="Proxima Nova" charset="0"/>
          <a:ea typeface="Proxima Nova" charset="0"/>
          <a:cs typeface="Proxima Nova" charset="0"/>
        </a:defRPr>
      </a:lvl2pPr>
      <a:lvl3pPr marL="1143000" indent="-228600" algn="l" defTabSz="457200" rtl="0" eaLnBrk="1" latinLnBrk="0" hangingPunct="1">
        <a:spcBef>
          <a:spcPts val="600"/>
        </a:spcBef>
        <a:spcAft>
          <a:spcPts val="600"/>
        </a:spcAft>
        <a:buFont typeface="Arial"/>
        <a:buChar char="•"/>
        <a:defRPr sz="2400" b="0" i="0" kern="1200">
          <a:solidFill>
            <a:schemeClr val="bg1"/>
          </a:solidFill>
          <a:latin typeface="Proxima Nova" charset="0"/>
          <a:ea typeface="Proxima Nova" charset="0"/>
          <a:cs typeface="Proxima Nova" charset="0"/>
        </a:defRPr>
      </a:lvl3pPr>
      <a:lvl4pPr marL="1600200" indent="-228600" algn="l" defTabSz="457200" rtl="0" eaLnBrk="1" latinLnBrk="0" hangingPunct="1">
        <a:spcBef>
          <a:spcPts val="600"/>
        </a:spcBef>
        <a:spcAft>
          <a:spcPts val="600"/>
        </a:spcAft>
        <a:buFont typeface="Arial"/>
        <a:buChar char="–"/>
        <a:defRPr sz="2000" b="0" i="0" kern="1200">
          <a:solidFill>
            <a:schemeClr val="bg1"/>
          </a:solidFill>
          <a:latin typeface="Proxima Nova" charset="0"/>
          <a:ea typeface="Proxima Nova" charset="0"/>
          <a:cs typeface="Proxima Nova" charset="0"/>
        </a:defRPr>
      </a:lvl4pPr>
      <a:lvl5pPr marL="2057400" indent="-228600" algn="l" defTabSz="457200" rtl="0" eaLnBrk="1" latinLnBrk="0" hangingPunct="1">
        <a:spcBef>
          <a:spcPts val="600"/>
        </a:spcBef>
        <a:spcAft>
          <a:spcPts val="600"/>
        </a:spcAft>
        <a:buFont typeface="Arial"/>
        <a:buChar char="»"/>
        <a:defRPr sz="2000" b="0" i="0" kern="1200">
          <a:solidFill>
            <a:schemeClr val="bg1"/>
          </a:solidFill>
          <a:latin typeface="Proxima Nova" charset="0"/>
          <a:ea typeface="Proxima Nova" charset="0"/>
          <a:cs typeface="Proxima No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3.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8.em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tiff"/><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g"/><Relationship Id="rId5"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32.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tiff"/><Relationship Id="rId3" Type="http://schemas.openxmlformats.org/officeDocument/2006/relationships/image" Target="../media/image3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emf"/><Relationship Id="rId3"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hyperlink" Target="http://www.resourcesandenergy.nsw.gov.au/energy-consumers/solar/solar-bonus-scheme" TargetMode="External"/><Relationship Id="rId4" Type="http://schemas.openxmlformats.org/officeDocument/2006/relationships/hyperlink" Target="http://www.energymadeeasy.gov.au" TargetMode="External"/><Relationship Id="rId5" Type="http://schemas.openxmlformats.org/officeDocument/2006/relationships/hyperlink" Target="http://energystorage.org.au/wp-content/uploads/2016/05/BATTERY_GUIDE_WEB.pdf" TargetMode="External"/><Relationship Id="rId6" Type="http://schemas.openxmlformats.org/officeDocument/2006/relationships/hyperlink" Target="http://home.nabers.com.au/" TargetMode="External"/><Relationship Id="rId7" Type="http://schemas.openxmlformats.org/officeDocument/2006/relationships/hyperlink" Target="http://www.ewon.com.au" TargetMode="External"/><Relationship Id="rId1" Type="http://schemas.openxmlformats.org/officeDocument/2006/relationships/slideLayout" Target="../slideLayouts/slideLayout2.xml"/><Relationship Id="rId2" Type="http://schemas.openxmlformats.org/officeDocument/2006/relationships/hyperlink" Target="http://www.solarcitizens.org.au/life_after_fit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9807" y="1152964"/>
            <a:ext cx="10363200" cy="1470025"/>
          </a:xfrm>
        </p:spPr>
        <p:txBody>
          <a:bodyPr>
            <a:normAutofit/>
          </a:bodyPr>
          <a:lstStyle/>
          <a:p>
            <a:r>
              <a:rPr lang="en-AU" sz="4800" dirty="0" smtClean="0">
                <a:solidFill>
                  <a:schemeClr val="tx1"/>
                </a:solidFill>
              </a:rPr>
              <a:t>LIFE AFTER FEED-IN TARIFFS</a:t>
            </a:r>
            <a:endParaRPr lang="en-AU" sz="4800" dirty="0">
              <a:solidFill>
                <a:schemeClr val="tx1"/>
              </a:solidFill>
            </a:endParaRPr>
          </a:p>
        </p:txBody>
      </p:sp>
      <p:sp>
        <p:nvSpPr>
          <p:cNvPr id="3" name="Title 1"/>
          <p:cNvSpPr txBox="1">
            <a:spLocks/>
          </p:cNvSpPr>
          <p:nvPr/>
        </p:nvSpPr>
        <p:spPr>
          <a:xfrm>
            <a:off x="1434661" y="2869325"/>
            <a:ext cx="9748345" cy="197068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a:solidFill>
                  <a:schemeClr val="bg1"/>
                </a:solidFill>
                <a:latin typeface="+mj-lt"/>
                <a:ea typeface="+mj-ea"/>
                <a:cs typeface="+mj-cs"/>
              </a:defRPr>
            </a:lvl1pPr>
          </a:lstStyle>
          <a:p>
            <a:pPr algn="l"/>
            <a:r>
              <a:rPr lang="en-AU" b="0" dirty="0" smtClean="0">
                <a:solidFill>
                  <a:schemeClr val="tx1"/>
                </a:solidFill>
              </a:rPr>
              <a:t>Mark Byrne, Total Environment Centre</a:t>
            </a:r>
          </a:p>
          <a:p>
            <a:pPr algn="l"/>
            <a:r>
              <a:rPr lang="en-AU" b="0" dirty="0" smtClean="0">
                <a:solidFill>
                  <a:schemeClr val="tx1"/>
                </a:solidFill>
              </a:rPr>
              <a:t>Tom </a:t>
            </a:r>
            <a:r>
              <a:rPr lang="en-AU" b="0" dirty="0" err="1" smtClean="0">
                <a:solidFill>
                  <a:schemeClr val="tx1"/>
                </a:solidFill>
              </a:rPr>
              <a:t>Nockolds</a:t>
            </a:r>
            <a:r>
              <a:rPr lang="en-AU" b="0" dirty="0" smtClean="0">
                <a:solidFill>
                  <a:schemeClr val="tx1"/>
                </a:solidFill>
              </a:rPr>
              <a:t>, Community Power Agency </a:t>
            </a:r>
            <a:endParaRPr lang="en-AU" b="0" dirty="0">
              <a:solidFill>
                <a:schemeClr val="tx1"/>
              </a:solidFill>
            </a:endParaRPr>
          </a:p>
        </p:txBody>
      </p:sp>
    </p:spTree>
    <p:extLst>
      <p:ext uri="{BB962C8B-B14F-4D97-AF65-F5344CB8AC3E}">
        <p14:creationId xmlns:p14="http://schemas.microsoft.com/office/powerpoint/2010/main" val="27703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chemeClr val="tx1"/>
                </a:solidFill>
                <a:latin typeface="+mj-lt"/>
              </a:rPr>
              <a:t>five step plan</a:t>
            </a:r>
            <a:endParaRPr lang="en-AU" dirty="0">
              <a:solidFill>
                <a:schemeClr val="tx1"/>
              </a:solidFill>
              <a:latin typeface="+mj-lt"/>
            </a:endParaRPr>
          </a:p>
        </p:txBody>
      </p:sp>
      <p:sp>
        <p:nvSpPr>
          <p:cNvPr id="10"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821" y="1483052"/>
            <a:ext cx="1324305" cy="194161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2461" y="1483052"/>
            <a:ext cx="1729891" cy="194161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2687" y="1483052"/>
            <a:ext cx="1495912" cy="194161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8934" y="2191406"/>
            <a:ext cx="1985654" cy="123325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54925" y="1497833"/>
            <a:ext cx="1166407" cy="1926827"/>
          </a:xfrm>
          <a:prstGeom prst="rect">
            <a:avLst/>
          </a:prstGeom>
        </p:spPr>
      </p:pic>
    </p:spTree>
    <p:extLst>
      <p:ext uri="{BB962C8B-B14F-4D97-AF65-F5344CB8AC3E}">
        <p14:creationId xmlns:p14="http://schemas.microsoft.com/office/powerpoint/2010/main" val="1416481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Before you start</a:t>
            </a:r>
            <a:endParaRPr lang="en-US" dirty="0">
              <a:solidFill>
                <a:schemeClr val="tx1"/>
              </a:solidFill>
              <a:latin typeface="+mj-lt"/>
            </a:endParaRPr>
          </a:p>
        </p:txBody>
      </p:sp>
      <p:sp>
        <p:nvSpPr>
          <p:cNvPr id="4" name="Content Placeholder 3"/>
          <p:cNvSpPr>
            <a:spLocks noGrp="1"/>
          </p:cNvSpPr>
          <p:nvPr>
            <p:ph sz="half" idx="1"/>
          </p:nvPr>
        </p:nvSpPr>
        <p:spPr>
          <a:xfrm>
            <a:off x="1125415" y="1600201"/>
            <a:ext cx="10456985" cy="4525963"/>
          </a:xfrm>
        </p:spPr>
        <p:txBody>
          <a:bodyPr>
            <a:normAutofit/>
          </a:bodyPr>
          <a:lstStyle/>
          <a:p>
            <a:pPr lvl="0"/>
            <a:r>
              <a:rPr lang="en-US" dirty="0">
                <a:solidFill>
                  <a:schemeClr val="tx1"/>
                </a:solidFill>
                <a:latin typeface="+mj-lt"/>
              </a:rPr>
              <a:t>You aren’t legally required to do </a:t>
            </a:r>
            <a:r>
              <a:rPr lang="en-US" dirty="0" smtClean="0">
                <a:solidFill>
                  <a:schemeClr val="tx1"/>
                </a:solidFill>
                <a:latin typeface="+mj-lt"/>
              </a:rPr>
              <a:t>anything – but you’ll be worse off, and decisions may be made for you</a:t>
            </a:r>
            <a:endParaRPr lang="en-US" dirty="0">
              <a:solidFill>
                <a:schemeClr val="tx1"/>
              </a:solidFill>
              <a:latin typeface="+mj-lt"/>
            </a:endParaRPr>
          </a:p>
          <a:p>
            <a:pPr lvl="0"/>
            <a:r>
              <a:rPr lang="en-US" dirty="0">
                <a:solidFill>
                  <a:schemeClr val="tx1"/>
                </a:solidFill>
                <a:latin typeface="+mj-lt"/>
              </a:rPr>
              <a:t>It’s good to know who your </a:t>
            </a:r>
            <a:r>
              <a:rPr lang="en-US" dirty="0" smtClean="0">
                <a:solidFill>
                  <a:schemeClr val="tx1"/>
                </a:solidFill>
                <a:latin typeface="+mj-lt"/>
              </a:rPr>
              <a:t>retailer </a:t>
            </a:r>
            <a:r>
              <a:rPr lang="en-US" dirty="0">
                <a:solidFill>
                  <a:schemeClr val="tx1"/>
                </a:solidFill>
                <a:latin typeface="+mj-lt"/>
              </a:rPr>
              <a:t>is, what tariff you’re </a:t>
            </a:r>
            <a:r>
              <a:rPr lang="en-US" dirty="0" smtClean="0">
                <a:solidFill>
                  <a:schemeClr val="tx1"/>
                </a:solidFill>
                <a:latin typeface="+mj-lt"/>
              </a:rPr>
              <a:t>on </a:t>
            </a:r>
            <a:r>
              <a:rPr lang="en-US" dirty="0">
                <a:solidFill>
                  <a:schemeClr val="tx1"/>
                </a:solidFill>
                <a:latin typeface="+mj-lt"/>
              </a:rPr>
              <a:t>and what appliances use the most energy around your </a:t>
            </a:r>
            <a:r>
              <a:rPr lang="en-US" dirty="0" smtClean="0">
                <a:solidFill>
                  <a:schemeClr val="tx1"/>
                </a:solidFill>
                <a:latin typeface="+mj-lt"/>
              </a:rPr>
              <a:t>home</a:t>
            </a:r>
            <a:endParaRPr lang="en-US" dirty="0">
              <a:solidFill>
                <a:schemeClr val="tx1"/>
              </a:solidFill>
              <a:latin typeface="+mj-lt"/>
            </a:endParaRPr>
          </a:p>
          <a:p>
            <a:pPr lvl="0"/>
            <a:r>
              <a:rPr lang="en-US" dirty="0">
                <a:solidFill>
                  <a:schemeClr val="tx1"/>
                </a:solidFill>
                <a:latin typeface="+mj-lt"/>
              </a:rPr>
              <a:t>T</a:t>
            </a:r>
            <a:r>
              <a:rPr lang="en-US" dirty="0" smtClean="0">
                <a:solidFill>
                  <a:schemeClr val="tx1"/>
                </a:solidFill>
                <a:latin typeface="+mj-lt"/>
              </a:rPr>
              <a:t>o </a:t>
            </a:r>
            <a:r>
              <a:rPr lang="en-US" dirty="0">
                <a:solidFill>
                  <a:schemeClr val="tx1"/>
                </a:solidFill>
                <a:latin typeface="+mj-lt"/>
              </a:rPr>
              <a:t>lower your electricity bills there’s a host of other energy conservation and efficiency measures you could </a:t>
            </a:r>
            <a:r>
              <a:rPr lang="en-US" dirty="0" smtClean="0">
                <a:solidFill>
                  <a:schemeClr val="tx1"/>
                </a:solidFill>
                <a:latin typeface="+mj-lt"/>
              </a:rPr>
              <a:t>consider</a:t>
            </a:r>
            <a:endParaRPr lang="en-US" dirty="0">
              <a:solidFill>
                <a:schemeClr val="tx1"/>
              </a:solidFill>
              <a:latin typeface="+mj-lt"/>
            </a:endParaRPr>
          </a:p>
        </p:txBody>
      </p:sp>
      <p:sp>
        <p:nvSpPr>
          <p:cNvPr id="5"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spTree>
    <p:extLst>
      <p:ext uri="{BB962C8B-B14F-4D97-AF65-F5344CB8AC3E}">
        <p14:creationId xmlns:p14="http://schemas.microsoft.com/office/powerpoint/2010/main" val="16862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1: Get the right metering</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408277" cy="4525963"/>
          </a:xfrm>
        </p:spPr>
        <p:txBody>
          <a:bodyPr>
            <a:normAutofit/>
          </a:bodyPr>
          <a:lstStyle/>
          <a:p>
            <a:r>
              <a:rPr lang="en-AU" dirty="0" smtClean="0">
                <a:solidFill>
                  <a:schemeClr val="tx1"/>
                </a:solidFill>
                <a:latin typeface="+mj-lt"/>
              </a:rPr>
              <a:t>NSW Solar Bonus Scheme was based on a ‘gross’ feed-in tariff</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9143999" y="1444457"/>
            <a:ext cx="2566057" cy="3762187"/>
          </a:xfrm>
          <a:prstGeom prst="rect">
            <a:avLst/>
          </a:prstGeom>
        </p:spPr>
      </p:pic>
      <p:pic>
        <p:nvPicPr>
          <p:cNvPr id="3" name="Picture 2" descr="imgr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39818" y="2464274"/>
            <a:ext cx="5502841" cy="3661890"/>
          </a:xfrm>
          <a:prstGeom prst="rect">
            <a:avLst/>
          </a:prstGeom>
        </p:spPr>
      </p:pic>
    </p:spTree>
    <p:extLst>
      <p:ext uri="{BB962C8B-B14F-4D97-AF65-F5344CB8AC3E}">
        <p14:creationId xmlns:p14="http://schemas.microsoft.com/office/powerpoint/2010/main" val="1945519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43999" y="1444457"/>
            <a:ext cx="2566057" cy="3762187"/>
          </a:xfrm>
          <a:prstGeom prst="rect">
            <a:avLst/>
          </a:prstGeom>
        </p:spPr>
      </p:pic>
      <p:sp>
        <p:nvSpPr>
          <p:cNvPr id="9" name="Content Placeholder 5"/>
          <p:cNvSpPr>
            <a:spLocks noGrp="1"/>
          </p:cNvSpPr>
          <p:nvPr>
            <p:ph sz="half" idx="1"/>
          </p:nvPr>
        </p:nvSpPr>
        <p:spPr>
          <a:xfrm>
            <a:off x="609599" y="1600202"/>
            <a:ext cx="8408277" cy="987256"/>
          </a:xfrm>
        </p:spPr>
        <p:txBody>
          <a:bodyPr>
            <a:normAutofit/>
          </a:bodyPr>
          <a:lstStyle/>
          <a:p>
            <a:pPr marL="0" indent="0">
              <a:buNone/>
            </a:pPr>
            <a:r>
              <a:rPr lang="en-AU" dirty="0" smtClean="0">
                <a:solidFill>
                  <a:schemeClr val="tx1"/>
                </a:solidFill>
                <a:latin typeface="+mj-lt"/>
              </a:rPr>
              <a:t>If your feed in tariff is higher than the price you pay for electricity, gross metering is better</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5" name="Picture 4"/>
          <p:cNvPicPr>
            <a:picLocks noChangeAspect="1"/>
          </p:cNvPicPr>
          <p:nvPr/>
        </p:nvPicPr>
        <p:blipFill>
          <a:blip r:embed="rId4"/>
          <a:stretch>
            <a:fillRect/>
          </a:stretch>
        </p:blipFill>
        <p:spPr>
          <a:xfrm>
            <a:off x="1659466" y="2643903"/>
            <a:ext cx="5774267" cy="3116575"/>
          </a:xfrm>
          <a:prstGeom prst="rect">
            <a:avLst/>
          </a:prstGeom>
        </p:spPr>
      </p:pic>
      <p:sp>
        <p:nvSpPr>
          <p:cNvPr id="10" name="Title 1"/>
          <p:cNvSpPr txBox="1">
            <a:spLocks/>
          </p:cNvSpPr>
          <p:nvPr/>
        </p:nvSpPr>
        <p:spPr>
          <a:xfrm>
            <a:off x="762000" y="453857"/>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a:solidFill>
                  <a:schemeClr val="bg1"/>
                </a:solidFill>
                <a:latin typeface="Bitter"/>
                <a:ea typeface="+mj-ea"/>
                <a:cs typeface="+mj-cs"/>
              </a:defRPr>
            </a:lvl1pPr>
          </a:lstStyle>
          <a:p>
            <a:r>
              <a:rPr lang="en-AU" dirty="0" smtClean="0">
                <a:solidFill>
                  <a:schemeClr val="tx1"/>
                </a:solidFill>
                <a:latin typeface="+mj-lt"/>
              </a:rPr>
              <a:t>Step 1: Get the right metering</a:t>
            </a:r>
            <a:endParaRPr lang="en-AU" dirty="0">
              <a:solidFill>
                <a:schemeClr val="tx1"/>
              </a:solidFill>
              <a:latin typeface="+mj-lt"/>
            </a:endParaRPr>
          </a:p>
        </p:txBody>
      </p:sp>
    </p:spTree>
    <p:extLst>
      <p:ext uri="{BB962C8B-B14F-4D97-AF65-F5344CB8AC3E}">
        <p14:creationId xmlns:p14="http://schemas.microsoft.com/office/powerpoint/2010/main" val="93330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43999" y="1444457"/>
            <a:ext cx="2566057" cy="3762187"/>
          </a:xfrm>
          <a:prstGeom prst="rect">
            <a:avLst/>
          </a:prstGeom>
        </p:spPr>
      </p:pic>
      <p:sp>
        <p:nvSpPr>
          <p:cNvPr id="10" name="Title 1"/>
          <p:cNvSpPr>
            <a:spLocks noGrp="1"/>
          </p:cNvSpPr>
          <p:nvPr>
            <p:ph type="title"/>
          </p:nvPr>
        </p:nvSpPr>
        <p:spPr/>
        <p:txBody>
          <a:bodyPr/>
          <a:lstStyle/>
          <a:p>
            <a:r>
              <a:rPr lang="en-AU" dirty="0" smtClean="0">
                <a:solidFill>
                  <a:schemeClr val="tx1"/>
                </a:solidFill>
                <a:latin typeface="+mj-lt"/>
              </a:rPr>
              <a:t>Step 1: Get the right metering</a:t>
            </a:r>
            <a:endParaRPr lang="en-AU" dirty="0">
              <a:solidFill>
                <a:schemeClr val="tx1"/>
              </a:solidFill>
              <a:latin typeface="+mj-lt"/>
            </a:endParaRPr>
          </a:p>
        </p:txBody>
      </p:sp>
      <p:sp>
        <p:nvSpPr>
          <p:cNvPr id="9" name="Content Placeholder 5"/>
          <p:cNvSpPr>
            <a:spLocks noGrp="1"/>
          </p:cNvSpPr>
          <p:nvPr>
            <p:ph sz="half" idx="1"/>
          </p:nvPr>
        </p:nvSpPr>
        <p:spPr>
          <a:xfrm>
            <a:off x="609599" y="1600201"/>
            <a:ext cx="8408277" cy="1086555"/>
          </a:xfrm>
        </p:spPr>
        <p:txBody>
          <a:bodyPr>
            <a:normAutofit/>
          </a:bodyPr>
          <a:lstStyle/>
          <a:p>
            <a:pPr marL="0" indent="0">
              <a:buNone/>
            </a:pPr>
            <a:r>
              <a:rPr lang="en-AU" dirty="0" smtClean="0">
                <a:solidFill>
                  <a:schemeClr val="tx1"/>
                </a:solidFill>
                <a:latin typeface="+mj-lt"/>
              </a:rPr>
              <a:t>If your feed in tariff is lower than the price you pay for electricity, net metering is best</a:t>
            </a:r>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3" name="Picture 2"/>
          <p:cNvPicPr>
            <a:picLocks noChangeAspect="1"/>
          </p:cNvPicPr>
          <p:nvPr/>
        </p:nvPicPr>
        <p:blipFill>
          <a:blip r:embed="rId4"/>
          <a:stretch>
            <a:fillRect/>
          </a:stretch>
        </p:blipFill>
        <p:spPr>
          <a:xfrm>
            <a:off x="1659467" y="2643810"/>
            <a:ext cx="5767143" cy="3294146"/>
          </a:xfrm>
          <a:prstGeom prst="rect">
            <a:avLst/>
          </a:prstGeom>
        </p:spPr>
      </p:pic>
    </p:spTree>
    <p:extLst>
      <p:ext uri="{BB962C8B-B14F-4D97-AF65-F5344CB8AC3E}">
        <p14:creationId xmlns:p14="http://schemas.microsoft.com/office/powerpoint/2010/main" val="487314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AU" dirty="0" smtClean="0">
                <a:solidFill>
                  <a:schemeClr val="tx1"/>
                </a:solidFill>
                <a:latin typeface="+mj-lt"/>
              </a:rPr>
              <a:t>Step 1: Get the right metering</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408277" cy="3606443"/>
          </a:xfrm>
        </p:spPr>
        <p:txBody>
          <a:bodyPr>
            <a:normAutofit/>
          </a:bodyPr>
          <a:lstStyle/>
          <a:p>
            <a:pPr marL="0" indent="0">
              <a:buNone/>
            </a:pPr>
            <a:r>
              <a:rPr lang="en-AU" dirty="0" smtClean="0">
                <a:solidFill>
                  <a:schemeClr val="tx1"/>
                </a:solidFill>
                <a:latin typeface="+mj-lt"/>
              </a:rPr>
              <a:t>Options</a:t>
            </a:r>
          </a:p>
          <a:p>
            <a:pPr lvl="1">
              <a:buFont typeface="Arial" charset="0"/>
              <a:buChar char="•"/>
            </a:pPr>
            <a:r>
              <a:rPr lang="en-AU" dirty="0" smtClean="0">
                <a:solidFill>
                  <a:schemeClr val="tx1"/>
                </a:solidFill>
                <a:latin typeface="+mj-lt"/>
              </a:rPr>
              <a:t>Do nothing</a:t>
            </a:r>
          </a:p>
          <a:p>
            <a:pPr lvl="1">
              <a:buFont typeface="Arial" charset="0"/>
              <a:buChar char="•"/>
            </a:pPr>
            <a:r>
              <a:rPr lang="en-AU" dirty="0" smtClean="0">
                <a:solidFill>
                  <a:schemeClr val="tx1"/>
                </a:solidFill>
                <a:latin typeface="+mj-lt"/>
              </a:rPr>
              <a:t>Network may read your gross meter as a net meter (~$150?)</a:t>
            </a:r>
          </a:p>
          <a:p>
            <a:pPr lvl="1">
              <a:buFont typeface="Arial" charset="0"/>
              <a:buChar char="•"/>
            </a:pPr>
            <a:r>
              <a:rPr lang="en-AU" dirty="0" smtClean="0">
                <a:solidFill>
                  <a:schemeClr val="tx1"/>
                </a:solidFill>
                <a:latin typeface="+mj-lt"/>
              </a:rPr>
              <a:t>Get a new interval meter from your network (up to $600?)</a:t>
            </a:r>
          </a:p>
          <a:p>
            <a:pPr lvl="1">
              <a:buFont typeface="Arial" charset="0"/>
              <a:buChar char="•"/>
            </a:pPr>
            <a:r>
              <a:rPr lang="en-AU" dirty="0">
                <a:solidFill>
                  <a:prstClr val="black"/>
                </a:solidFill>
                <a:latin typeface="Calibri"/>
              </a:rPr>
              <a:t>Get a new “free” smart meter from your retailer </a:t>
            </a:r>
          </a:p>
          <a:p>
            <a:pPr lvl="1">
              <a:buFont typeface="Arial" charset="0"/>
              <a:buChar char="•"/>
            </a:pPr>
            <a:endParaRPr lang="en-AU" dirty="0" smtClean="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9143999" y="1444457"/>
            <a:ext cx="2566057" cy="3762187"/>
          </a:xfrm>
          <a:prstGeom prst="rect">
            <a:avLst/>
          </a:prstGeom>
        </p:spPr>
      </p:pic>
    </p:spTree>
    <p:extLst>
      <p:ext uri="{BB962C8B-B14F-4D97-AF65-F5344CB8AC3E}">
        <p14:creationId xmlns:p14="http://schemas.microsoft.com/office/powerpoint/2010/main" val="1302361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AU" dirty="0" smtClean="0">
                <a:solidFill>
                  <a:schemeClr val="tx1"/>
                </a:solidFill>
                <a:latin typeface="+mj-lt"/>
              </a:rPr>
              <a:t>Step 1: Get the right metering</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408277" cy="4122682"/>
          </a:xfrm>
        </p:spPr>
        <p:txBody>
          <a:bodyPr>
            <a:normAutofit/>
          </a:bodyPr>
          <a:lstStyle/>
          <a:p>
            <a:pPr marL="0" indent="0">
              <a:buNone/>
            </a:pPr>
            <a:r>
              <a:rPr lang="en-AU" sz="3000" dirty="0" smtClean="0">
                <a:solidFill>
                  <a:schemeClr val="tx1"/>
                </a:solidFill>
                <a:latin typeface="+mj-lt"/>
              </a:rPr>
              <a:t>What is a smart meter?</a:t>
            </a:r>
            <a:endParaRPr lang="en-AU" sz="3000" dirty="0">
              <a:solidFill>
                <a:schemeClr val="tx1"/>
              </a:solidFill>
              <a:latin typeface="+mj-lt"/>
            </a:endParaRPr>
          </a:p>
          <a:p>
            <a:r>
              <a:rPr lang="en-AU" dirty="0" smtClean="0">
                <a:solidFill>
                  <a:schemeClr val="tx1"/>
                </a:solidFill>
                <a:latin typeface="+mj-lt"/>
              </a:rPr>
              <a:t>2 way </a:t>
            </a:r>
            <a:r>
              <a:rPr lang="en-AU" dirty="0" err="1" smtClean="0">
                <a:solidFill>
                  <a:schemeClr val="tx1"/>
                </a:solidFill>
                <a:latin typeface="+mj-lt"/>
              </a:rPr>
              <a:t>comms</a:t>
            </a:r>
            <a:r>
              <a:rPr lang="en-AU" dirty="0" smtClean="0">
                <a:solidFill>
                  <a:schemeClr val="tx1"/>
                </a:solidFill>
                <a:latin typeface="+mj-lt"/>
              </a:rPr>
              <a:t> – </a:t>
            </a:r>
            <a:r>
              <a:rPr lang="en-AU" dirty="0" err="1" smtClean="0">
                <a:solidFill>
                  <a:schemeClr val="tx1"/>
                </a:solidFill>
                <a:latin typeface="+mj-lt"/>
              </a:rPr>
              <a:t>ie</a:t>
            </a:r>
            <a:r>
              <a:rPr lang="en-AU" dirty="0" smtClean="0">
                <a:solidFill>
                  <a:schemeClr val="tx1"/>
                </a:solidFill>
                <a:latin typeface="+mj-lt"/>
              </a:rPr>
              <a:t>, sends data back to network and retailer daily</a:t>
            </a:r>
          </a:p>
          <a:p>
            <a:r>
              <a:rPr lang="en-AU" dirty="0" smtClean="0">
                <a:solidFill>
                  <a:schemeClr val="tx1"/>
                </a:solidFill>
                <a:latin typeface="+mj-lt"/>
              </a:rPr>
              <a:t>Makes some functions easier and cheaper</a:t>
            </a:r>
          </a:p>
          <a:p>
            <a:r>
              <a:rPr lang="en-AU" dirty="0">
                <a:solidFill>
                  <a:schemeClr val="tx1"/>
                </a:solidFill>
                <a:latin typeface="+mj-lt"/>
              </a:rPr>
              <a:t>R</a:t>
            </a:r>
            <a:r>
              <a:rPr lang="en-AU" dirty="0" smtClean="0">
                <a:solidFill>
                  <a:schemeClr val="tx1"/>
                </a:solidFill>
                <a:latin typeface="+mj-lt"/>
              </a:rPr>
              <a:t>equired from 2018 for new home + replacements</a:t>
            </a:r>
          </a:p>
          <a:p>
            <a:r>
              <a:rPr lang="en-AU" dirty="0" smtClean="0">
                <a:solidFill>
                  <a:schemeClr val="tx1"/>
                </a:solidFill>
                <a:latin typeface="+mj-lt"/>
              </a:rPr>
              <a:t>Radiation concerns</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9143999" y="1444457"/>
            <a:ext cx="2566057" cy="376218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7875" y="1399053"/>
            <a:ext cx="2753787" cy="4024285"/>
          </a:xfrm>
          <a:prstGeom prst="rect">
            <a:avLst/>
          </a:prstGeom>
        </p:spPr>
      </p:pic>
    </p:spTree>
    <p:extLst>
      <p:ext uri="{BB962C8B-B14F-4D97-AF65-F5344CB8AC3E}">
        <p14:creationId xmlns:p14="http://schemas.microsoft.com/office/powerpoint/2010/main" val="160196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AU" dirty="0" smtClean="0">
                <a:solidFill>
                  <a:schemeClr val="tx1"/>
                </a:solidFill>
                <a:latin typeface="+mj-lt"/>
              </a:rPr>
              <a:t>What do smart meters do?</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408277" cy="4122682"/>
          </a:xfrm>
        </p:spPr>
        <p:txBody>
          <a:bodyPr>
            <a:noAutofit/>
          </a:bodyPr>
          <a:lstStyle/>
          <a:p>
            <a:r>
              <a:rPr lang="en-US" dirty="0" smtClean="0">
                <a:solidFill>
                  <a:schemeClr val="tx1"/>
                </a:solidFill>
                <a:latin typeface="+mj-lt"/>
              </a:rPr>
              <a:t>Turn </a:t>
            </a:r>
            <a:r>
              <a:rPr lang="en-US" dirty="0">
                <a:solidFill>
                  <a:schemeClr val="tx1"/>
                </a:solidFill>
                <a:latin typeface="+mj-lt"/>
              </a:rPr>
              <a:t>electricity supply </a:t>
            </a:r>
            <a:r>
              <a:rPr lang="en-US" dirty="0" smtClean="0">
                <a:solidFill>
                  <a:schemeClr val="tx1"/>
                </a:solidFill>
                <a:latin typeface="+mj-lt"/>
              </a:rPr>
              <a:t>on and off remotely</a:t>
            </a:r>
            <a:endParaRPr lang="en-US" dirty="0">
              <a:solidFill>
                <a:schemeClr val="tx1"/>
              </a:solidFill>
              <a:latin typeface="+mj-lt"/>
            </a:endParaRPr>
          </a:p>
          <a:p>
            <a:r>
              <a:rPr lang="en-US" dirty="0" smtClean="0">
                <a:solidFill>
                  <a:schemeClr val="tx1"/>
                </a:solidFill>
                <a:latin typeface="+mj-lt"/>
              </a:rPr>
              <a:t>Meter read </a:t>
            </a:r>
            <a:r>
              <a:rPr lang="en-US" dirty="0">
                <a:solidFill>
                  <a:schemeClr val="tx1"/>
                </a:solidFill>
                <a:latin typeface="+mj-lt"/>
              </a:rPr>
              <a:t>—</a:t>
            </a:r>
            <a:r>
              <a:rPr lang="en-US" dirty="0" smtClean="0">
                <a:solidFill>
                  <a:schemeClr val="tx1"/>
                </a:solidFill>
                <a:latin typeface="+mj-lt"/>
              </a:rPr>
              <a:t> scheduled and on demand</a:t>
            </a:r>
            <a:endParaRPr lang="en-US" dirty="0">
              <a:solidFill>
                <a:schemeClr val="tx1"/>
              </a:solidFill>
              <a:latin typeface="+mj-lt"/>
            </a:endParaRPr>
          </a:p>
          <a:p>
            <a:r>
              <a:rPr lang="en-US" dirty="0" smtClean="0">
                <a:solidFill>
                  <a:schemeClr val="tx1"/>
                </a:solidFill>
                <a:latin typeface="+mj-lt"/>
              </a:rPr>
              <a:t>Meter </a:t>
            </a:r>
            <a:r>
              <a:rPr lang="en-US" dirty="0">
                <a:solidFill>
                  <a:schemeClr val="tx1"/>
                </a:solidFill>
                <a:latin typeface="+mj-lt"/>
              </a:rPr>
              <a:t>installation enquiry </a:t>
            </a:r>
            <a:r>
              <a:rPr lang="en-US" dirty="0" smtClean="0">
                <a:solidFill>
                  <a:schemeClr val="tx1"/>
                </a:solidFill>
                <a:latin typeface="+mj-lt"/>
              </a:rPr>
              <a:t>— remotely </a:t>
            </a:r>
            <a:r>
              <a:rPr lang="en-US" dirty="0">
                <a:solidFill>
                  <a:schemeClr val="tx1"/>
                </a:solidFill>
                <a:latin typeface="+mj-lt"/>
              </a:rPr>
              <a:t>obtaining energy information, meter status, and usage </a:t>
            </a:r>
            <a:r>
              <a:rPr lang="en-US" dirty="0" smtClean="0">
                <a:solidFill>
                  <a:schemeClr val="tx1"/>
                </a:solidFill>
                <a:latin typeface="+mj-lt"/>
              </a:rPr>
              <a:t>data</a:t>
            </a:r>
            <a:endParaRPr lang="en-US" dirty="0">
              <a:solidFill>
                <a:schemeClr val="tx1"/>
              </a:solidFill>
              <a:latin typeface="+mj-lt"/>
            </a:endParaRPr>
          </a:p>
          <a:p>
            <a:r>
              <a:rPr lang="en-US" dirty="0" smtClean="0">
                <a:solidFill>
                  <a:schemeClr val="tx1"/>
                </a:solidFill>
                <a:latin typeface="+mj-lt"/>
              </a:rPr>
              <a:t>Meter </a:t>
            </a:r>
            <a:r>
              <a:rPr lang="en-US" dirty="0">
                <a:solidFill>
                  <a:schemeClr val="tx1"/>
                </a:solidFill>
                <a:latin typeface="+mj-lt"/>
              </a:rPr>
              <a:t>r</a:t>
            </a:r>
            <a:r>
              <a:rPr lang="en-US" dirty="0" smtClean="0">
                <a:solidFill>
                  <a:schemeClr val="tx1"/>
                </a:solidFill>
                <a:latin typeface="+mj-lt"/>
              </a:rPr>
              <a:t>econfiguration </a:t>
            </a:r>
            <a:r>
              <a:rPr lang="en-US" dirty="0">
                <a:solidFill>
                  <a:schemeClr val="tx1"/>
                </a:solidFill>
                <a:latin typeface="+mj-lt"/>
              </a:rPr>
              <a:t>– </a:t>
            </a:r>
            <a:r>
              <a:rPr lang="en-US" dirty="0" smtClean="0">
                <a:solidFill>
                  <a:schemeClr val="tx1"/>
                </a:solidFill>
                <a:latin typeface="+mj-lt"/>
              </a:rPr>
              <a:t>remotely </a:t>
            </a:r>
            <a:r>
              <a:rPr lang="en-US" dirty="0">
                <a:solidFill>
                  <a:schemeClr val="tx1"/>
                </a:solidFill>
                <a:latin typeface="+mj-lt"/>
              </a:rPr>
              <a:t>enable access to new tariffs and new arrangements, such as solar connections and </a:t>
            </a:r>
            <a:r>
              <a:rPr lang="en-US" dirty="0" smtClean="0">
                <a:solidFill>
                  <a:schemeClr val="tx1"/>
                </a:solidFill>
                <a:latin typeface="+mj-lt"/>
              </a:rPr>
              <a:t>demand tariffs</a:t>
            </a:r>
            <a:endParaRPr lang="en-US"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9143999" y="1444457"/>
            <a:ext cx="2566057" cy="3762187"/>
          </a:xfrm>
          <a:prstGeom prst="rect">
            <a:avLst/>
          </a:prstGeom>
        </p:spPr>
      </p:pic>
    </p:spTree>
    <p:extLst>
      <p:ext uri="{BB962C8B-B14F-4D97-AF65-F5344CB8AC3E}">
        <p14:creationId xmlns:p14="http://schemas.microsoft.com/office/powerpoint/2010/main" val="1793353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Smart meter data</a:t>
            </a:r>
            <a:endParaRPr lang="en-US" dirty="0">
              <a:solidFill>
                <a:schemeClr val="tx1"/>
              </a:solidFill>
              <a:latin typeface="+mj-l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0" y="0"/>
            <a:ext cx="12191999" cy="10089785"/>
          </a:xfrm>
        </p:spPr>
      </p:pic>
    </p:spTree>
    <p:extLst>
      <p:ext uri="{BB962C8B-B14F-4D97-AF65-F5344CB8AC3E}">
        <p14:creationId xmlns:p14="http://schemas.microsoft.com/office/powerpoint/2010/main" val="399606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Passive energy monitors and in home displays</a:t>
            </a:r>
            <a:endParaRPr lang="en-US" dirty="0">
              <a:solidFill>
                <a:schemeClr val="tx1"/>
              </a:solidFill>
              <a:latin typeface="+mj-lt"/>
            </a:endParaRPr>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882995" y="1584908"/>
            <a:ext cx="3919541" cy="3838307"/>
          </a:xfrm>
        </p:spPr>
      </p:pic>
      <p:pic>
        <p:nvPicPr>
          <p:cNvPr id="7" name="Content Placeholder 6"/>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823296" y="1601841"/>
            <a:ext cx="4086156" cy="3838307"/>
          </a:xfrm>
        </p:spPr>
      </p:pic>
      <p:sp>
        <p:nvSpPr>
          <p:cNvPr id="5" name="Footer Placeholder 4"/>
          <p:cNvSpPr>
            <a:spLocks noGrp="1"/>
          </p:cNvSpPr>
          <p:nvPr>
            <p:ph type="ftr" sz="quarter" idx="3"/>
          </p:nvPr>
        </p:nvSpPr>
        <p:spPr/>
        <p:txBody>
          <a:bodyPr/>
          <a:lstStyle/>
          <a:p>
            <a:r>
              <a:rPr lang="en-US" smtClean="0"/>
              <a:t>LIFE AFTER FEED-IN TARIFFS</a:t>
            </a:r>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437" y="1584908"/>
            <a:ext cx="3287859" cy="3835836"/>
          </a:xfrm>
          <a:prstGeom prst="rect">
            <a:avLst/>
          </a:prstGeom>
        </p:spPr>
      </p:pic>
    </p:spTree>
    <p:extLst>
      <p:ext uri="{BB962C8B-B14F-4D97-AF65-F5344CB8AC3E}">
        <p14:creationId xmlns:p14="http://schemas.microsoft.com/office/powerpoint/2010/main" val="31535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Project partners</a:t>
            </a:r>
            <a:endParaRPr lang="en-AU" dirty="0">
              <a:solidFill>
                <a:schemeClr val="tx1"/>
              </a:solidFill>
              <a:latin typeface="+mj-lt"/>
            </a:endParaRPr>
          </a:p>
        </p:txBody>
      </p:sp>
      <p:sp>
        <p:nvSpPr>
          <p:cNvPr id="6"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430124" y="1735018"/>
            <a:ext cx="3826423" cy="110708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7753" y="3356704"/>
            <a:ext cx="3826424" cy="125835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3377" y="1735018"/>
            <a:ext cx="1426636" cy="142663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9649" y="3433586"/>
            <a:ext cx="3833810" cy="1104591"/>
          </a:xfrm>
          <a:prstGeom prst="rect">
            <a:avLst/>
          </a:prstGeom>
        </p:spPr>
      </p:pic>
      <p:sp>
        <p:nvSpPr>
          <p:cNvPr id="8" name="Rectangle 7"/>
          <p:cNvSpPr/>
          <p:nvPr/>
        </p:nvSpPr>
        <p:spPr>
          <a:xfrm>
            <a:off x="1589651" y="5008099"/>
            <a:ext cx="9537895" cy="738664"/>
          </a:xfrm>
          <a:prstGeom prst="rect">
            <a:avLst/>
          </a:prstGeom>
        </p:spPr>
        <p:txBody>
          <a:bodyPr wrap="square">
            <a:spAutoFit/>
          </a:bodyPr>
          <a:lstStyle/>
          <a:p>
            <a:r>
              <a:rPr lang="en-US" sz="1400" b="1" dirty="0" smtClean="0">
                <a:latin typeface="+mj-lt"/>
              </a:rPr>
              <a:t>This </a:t>
            </a:r>
            <a:r>
              <a:rPr lang="en-US" sz="1400" b="1" dirty="0">
                <a:latin typeface="+mj-lt"/>
              </a:rPr>
              <a:t>project was funded by Energy Consumers </a:t>
            </a:r>
            <a:r>
              <a:rPr lang="en-US" sz="1400" b="1" dirty="0" smtClean="0">
                <a:latin typeface="+mj-lt"/>
              </a:rPr>
              <a:t>Australia </a:t>
            </a:r>
            <a:r>
              <a:rPr lang="en-US" sz="1400" b="1" dirty="0">
                <a:latin typeface="+mj-lt"/>
              </a:rPr>
              <a:t>as part of its grants process for consumer advocacy projects and research projects for the benefit of consumers of electricity and natural gas. The views expressed in this document do not necessarily reflect the views of Energy Consumers Australia</a:t>
            </a:r>
            <a:r>
              <a:rPr lang="en-US" sz="1400" b="1" dirty="0" smtClean="0">
                <a:latin typeface="+mj-lt"/>
              </a:rPr>
              <a:t>.</a:t>
            </a:r>
            <a:endParaRPr lang="en-US" sz="1400" b="1" dirty="0">
              <a:latin typeface="+mj-lt"/>
            </a:endParaRPr>
          </a:p>
        </p:txBody>
      </p:sp>
    </p:spTree>
    <p:extLst>
      <p:ext uri="{BB962C8B-B14F-4D97-AF65-F5344CB8AC3E}">
        <p14:creationId xmlns:p14="http://schemas.microsoft.com/office/powerpoint/2010/main" val="7245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mj-lt"/>
              </a:rPr>
              <a:t>E</a:t>
            </a:r>
            <a:r>
              <a:rPr lang="en-US" dirty="0" smtClean="0">
                <a:solidFill>
                  <a:schemeClr val="tx1"/>
                </a:solidFill>
                <a:latin typeface="+mj-lt"/>
              </a:rPr>
              <a:t>nergy management systems &amp; “push controls”</a:t>
            </a:r>
            <a:endParaRPr lang="en-US" dirty="0">
              <a:solidFill>
                <a:schemeClr val="tx1"/>
              </a:solidFill>
              <a:latin typeface="+mj-lt"/>
            </a:endParaRPr>
          </a:p>
        </p:txBody>
      </p:sp>
      <p:sp>
        <p:nvSpPr>
          <p:cNvPr id="5" name="Footer Placeholder 4"/>
          <p:cNvSpPr>
            <a:spLocks noGrp="1"/>
          </p:cNvSpPr>
          <p:nvPr>
            <p:ph type="ftr" sz="quarter" idx="3"/>
          </p:nvPr>
        </p:nvSpPr>
        <p:spPr/>
        <p:txBody>
          <a:bodyPr/>
          <a:lstStyle/>
          <a:p>
            <a:r>
              <a:rPr lang="en-US" smtClean="0"/>
              <a:t>LIFE AFTER FEED-IN TARIFFS</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8365" y="1444458"/>
            <a:ext cx="4065102" cy="4082662"/>
          </a:xfrm>
          <a:prstGeom prst="rect">
            <a:avLst/>
          </a:prstGeom>
        </p:spPr>
      </p:pic>
      <p:sp>
        <p:nvSpPr>
          <p:cNvPr id="11" name="Content Placeholder 5"/>
          <p:cNvSpPr>
            <a:spLocks noGrp="1"/>
          </p:cNvSpPr>
          <p:nvPr>
            <p:ph sz="half" idx="1"/>
          </p:nvPr>
        </p:nvSpPr>
        <p:spPr>
          <a:xfrm>
            <a:off x="609600" y="1600201"/>
            <a:ext cx="5875867" cy="4525963"/>
          </a:xfrm>
        </p:spPr>
        <p:txBody>
          <a:bodyPr/>
          <a:lstStyle/>
          <a:p>
            <a:r>
              <a:rPr lang="en-US" dirty="0" smtClean="0">
                <a:solidFill>
                  <a:schemeClr val="tx1"/>
                </a:solidFill>
                <a:latin typeface="+mj-lt"/>
              </a:rPr>
              <a:t>“Internet of things”</a:t>
            </a:r>
          </a:p>
          <a:p>
            <a:r>
              <a:rPr lang="en-US" dirty="0" smtClean="0">
                <a:solidFill>
                  <a:schemeClr val="tx1"/>
                </a:solidFill>
                <a:latin typeface="+mj-lt"/>
              </a:rPr>
              <a:t>Control appliances remotely</a:t>
            </a:r>
          </a:p>
          <a:p>
            <a:r>
              <a:rPr lang="en-US" dirty="0" smtClean="0">
                <a:solidFill>
                  <a:schemeClr val="tx1"/>
                </a:solidFill>
                <a:latin typeface="+mj-lt"/>
              </a:rPr>
              <a:t>EMSs automatically choose best place to put your solar energy</a:t>
            </a:r>
            <a:endParaRPr lang="en-AU" dirty="0" smtClean="0">
              <a:solidFill>
                <a:schemeClr val="tx1"/>
              </a:solidFill>
              <a:latin typeface="+mj-lt"/>
            </a:endParaRPr>
          </a:p>
        </p:txBody>
      </p:sp>
    </p:spTree>
    <p:extLst>
      <p:ext uri="{BB962C8B-B14F-4D97-AF65-F5344CB8AC3E}">
        <p14:creationId xmlns:p14="http://schemas.microsoft.com/office/powerpoint/2010/main" val="1090446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6" y="1896532"/>
            <a:ext cx="4064001" cy="3064935"/>
          </a:xfrm>
        </p:spPr>
        <p:txBody>
          <a:bodyPr/>
          <a:lstStyle/>
          <a:p>
            <a:r>
              <a:rPr lang="en-US" dirty="0" smtClean="0">
                <a:solidFill>
                  <a:schemeClr val="tx1"/>
                </a:solidFill>
                <a:latin typeface="+mj-lt"/>
              </a:rPr>
              <a:t>Selling your energy</a:t>
            </a:r>
            <a:endParaRPr lang="en-US" dirty="0">
              <a:solidFill>
                <a:schemeClr val="tx1"/>
              </a:solidFill>
              <a:latin typeface="+mj-lt"/>
            </a:endParaRPr>
          </a:p>
        </p:txBody>
      </p:sp>
      <p:sp>
        <p:nvSpPr>
          <p:cNvPr id="5" name="Footer Placeholder 4"/>
          <p:cNvSpPr>
            <a:spLocks noGrp="1"/>
          </p:cNvSpPr>
          <p:nvPr>
            <p:ph type="ftr" sz="quarter" idx="3"/>
          </p:nvPr>
        </p:nvSpPr>
        <p:spPr/>
        <p:txBody>
          <a:bodyPr/>
          <a:lstStyle/>
          <a:p>
            <a:r>
              <a:rPr lang="en-US" smtClean="0"/>
              <a:t>LIFE AFTER FEED-IN TARIFFS</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7536" y="0"/>
            <a:ext cx="5228065" cy="6932967"/>
          </a:xfrm>
          <a:prstGeom prst="rect">
            <a:avLst/>
          </a:prstGeom>
        </p:spPr>
      </p:pic>
    </p:spTree>
    <p:extLst>
      <p:ext uri="{BB962C8B-B14F-4D97-AF65-F5344CB8AC3E}">
        <p14:creationId xmlns:p14="http://schemas.microsoft.com/office/powerpoint/2010/main" val="1231570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1: WHAT TO DO?</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408277" cy="4525963"/>
          </a:xfrm>
        </p:spPr>
        <p:txBody>
          <a:bodyPr>
            <a:normAutofit/>
          </a:bodyPr>
          <a:lstStyle/>
          <a:p>
            <a:r>
              <a:rPr lang="en-AU" dirty="0" smtClean="0">
                <a:solidFill>
                  <a:schemeClr val="tx1"/>
                </a:solidFill>
                <a:latin typeface="+mj-lt"/>
              </a:rPr>
              <a:t>Has your retailer already contacted you?</a:t>
            </a:r>
          </a:p>
          <a:p>
            <a:pPr lvl="1"/>
            <a:r>
              <a:rPr lang="en-AU" dirty="0" smtClean="0">
                <a:solidFill>
                  <a:schemeClr val="tx1"/>
                </a:solidFill>
                <a:latin typeface="+mj-lt"/>
              </a:rPr>
              <a:t>If so, get cracking!</a:t>
            </a:r>
          </a:p>
          <a:p>
            <a:pPr lvl="1"/>
            <a:r>
              <a:rPr lang="en-AU" dirty="0" smtClean="0">
                <a:solidFill>
                  <a:schemeClr val="tx1"/>
                </a:solidFill>
                <a:latin typeface="+mj-lt"/>
              </a:rPr>
              <a:t>Opt-in or opt-out?</a:t>
            </a:r>
          </a:p>
          <a:p>
            <a:pPr lvl="1"/>
            <a:r>
              <a:rPr lang="en-AU" dirty="0" smtClean="0">
                <a:solidFill>
                  <a:schemeClr val="tx1"/>
                </a:solidFill>
                <a:latin typeface="+mj-lt"/>
              </a:rPr>
              <a:t>Carefully evaluate their offer, </a:t>
            </a:r>
            <a:r>
              <a:rPr lang="en-AU" dirty="0" err="1" smtClean="0">
                <a:solidFill>
                  <a:schemeClr val="tx1"/>
                </a:solidFill>
                <a:latin typeface="+mj-lt"/>
              </a:rPr>
              <a:t>eg</a:t>
            </a:r>
            <a:r>
              <a:rPr lang="en-AU" dirty="0" smtClean="0">
                <a:solidFill>
                  <a:schemeClr val="tx1"/>
                </a:solidFill>
                <a:latin typeface="+mj-lt"/>
              </a:rPr>
              <a:t> re new terms &amp; conditions </a:t>
            </a:r>
          </a:p>
          <a:p>
            <a:r>
              <a:rPr lang="en-AU" dirty="0" smtClean="0">
                <a:solidFill>
                  <a:schemeClr val="tx1"/>
                </a:solidFill>
                <a:latin typeface="+mj-lt"/>
              </a:rPr>
              <a:t>Make sure your ‘gross’ metering runs until 31 Dec 2016</a:t>
            </a:r>
          </a:p>
          <a:p>
            <a:r>
              <a:rPr lang="en-AU" dirty="0" smtClean="0">
                <a:solidFill>
                  <a:schemeClr val="tx1"/>
                </a:solidFill>
                <a:latin typeface="+mj-lt"/>
              </a:rPr>
              <a:t>Get </a:t>
            </a:r>
            <a:r>
              <a:rPr lang="en-AU" dirty="0" err="1" smtClean="0">
                <a:solidFill>
                  <a:schemeClr val="tx1"/>
                </a:solidFill>
                <a:latin typeface="+mj-lt"/>
              </a:rPr>
              <a:t>enrgy</a:t>
            </a:r>
            <a:r>
              <a:rPr lang="en-AU" dirty="0" smtClean="0">
                <a:solidFill>
                  <a:schemeClr val="tx1"/>
                </a:solidFill>
                <a:latin typeface="+mj-lt"/>
              </a:rPr>
              <a:t> data from the retailer’s web portal</a:t>
            </a:r>
          </a:p>
          <a:p>
            <a:r>
              <a:rPr lang="en-AU" dirty="0" smtClean="0">
                <a:solidFill>
                  <a:schemeClr val="tx1"/>
                </a:solidFill>
                <a:latin typeface="+mj-lt"/>
              </a:rPr>
              <a:t>Consider an energy monitor</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9781117" y="1600201"/>
            <a:ext cx="1801283" cy="3646500"/>
          </a:xfrm>
          <a:prstGeom prst="rect">
            <a:avLst/>
          </a:prstGeom>
        </p:spPr>
      </p:pic>
    </p:spTree>
    <p:extLst>
      <p:ext uri="{BB962C8B-B14F-4D97-AF65-F5344CB8AC3E}">
        <p14:creationId xmlns:p14="http://schemas.microsoft.com/office/powerpoint/2010/main" val="534959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AU" dirty="0" smtClean="0">
                <a:solidFill>
                  <a:schemeClr val="tx1"/>
                </a:solidFill>
                <a:latin typeface="+mj-lt"/>
              </a:rPr>
              <a:t>Step 2: Use more of your solar electricity</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689050" cy="4525963"/>
          </a:xfrm>
        </p:spPr>
        <p:txBody>
          <a:bodyPr/>
          <a:lstStyle/>
          <a:p>
            <a:r>
              <a:rPr lang="en-AU" dirty="0" smtClean="0">
                <a:solidFill>
                  <a:schemeClr val="tx1"/>
                </a:solidFill>
                <a:latin typeface="+mj-lt"/>
              </a:rPr>
              <a:t>The average household exports more than 50% of its solar energy to the grid, but</a:t>
            </a:r>
            <a:r>
              <a:rPr lang="is-IS" dirty="0" smtClean="0">
                <a:solidFill>
                  <a:schemeClr val="tx1"/>
                </a:solidFill>
                <a:latin typeface="+mj-lt"/>
              </a:rPr>
              <a:t>…</a:t>
            </a:r>
            <a:endParaRPr lang="en-AU" dirty="0" smtClean="0">
              <a:solidFill>
                <a:schemeClr val="tx1"/>
              </a:solidFill>
              <a:latin typeface="+mj-lt"/>
            </a:endParaRPr>
          </a:p>
          <a:p>
            <a:r>
              <a:rPr lang="en-AU" dirty="0" smtClean="0">
                <a:solidFill>
                  <a:schemeClr val="tx1"/>
                </a:solidFill>
                <a:latin typeface="+mj-lt"/>
              </a:rPr>
              <a:t>Your solar is worth more to you (~27c) than to your retailer (0-10c) so</a:t>
            </a:r>
            <a:r>
              <a:rPr lang="is-IS" dirty="0" smtClean="0">
                <a:solidFill>
                  <a:schemeClr val="tx1"/>
                </a:solidFill>
                <a:latin typeface="+mj-lt"/>
              </a:rPr>
              <a:t>…</a:t>
            </a:r>
            <a:r>
              <a:rPr lang="en-AU" dirty="0" smtClean="0">
                <a:solidFill>
                  <a:schemeClr val="tx1"/>
                </a:solidFill>
                <a:latin typeface="+mj-lt"/>
              </a:rPr>
              <a:t> </a:t>
            </a:r>
            <a:endParaRPr lang="en-AU" dirty="0">
              <a:solidFill>
                <a:schemeClr val="tx1"/>
              </a:solidFill>
              <a:latin typeface="+mj-lt"/>
            </a:endParaRPr>
          </a:p>
          <a:p>
            <a:r>
              <a:rPr lang="en-AU" dirty="0" smtClean="0">
                <a:solidFill>
                  <a:schemeClr val="tx1"/>
                </a:solidFill>
                <a:latin typeface="+mj-lt"/>
              </a:rPr>
              <a:t>Maximise the use of your solar rather than export it!</a:t>
            </a:r>
          </a:p>
          <a:p>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559508" y="1600201"/>
            <a:ext cx="3384403" cy="3798614"/>
          </a:xfrm>
          <a:prstGeom prst="rect">
            <a:avLst/>
          </a:prstGeom>
        </p:spPr>
      </p:pic>
    </p:spTree>
    <p:extLst>
      <p:ext uri="{BB962C8B-B14F-4D97-AF65-F5344CB8AC3E}">
        <p14:creationId xmlns:p14="http://schemas.microsoft.com/office/powerpoint/2010/main" val="1694156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How much am I “wasting”?</a:t>
            </a:r>
            <a:endParaRPr lang="en-US" dirty="0">
              <a:solidFill>
                <a:schemeClr val="tx1"/>
              </a:solidFill>
              <a:latin typeface="+mj-lt"/>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61419" y="1444457"/>
            <a:ext cx="7269162" cy="4367542"/>
          </a:xfrm>
        </p:spPr>
      </p:pic>
      <p:sp>
        <p:nvSpPr>
          <p:cNvPr id="5" name="Footer Placeholder 4"/>
          <p:cNvSpPr>
            <a:spLocks noGrp="1"/>
          </p:cNvSpPr>
          <p:nvPr>
            <p:ph type="ftr" sz="quarter" idx="3"/>
          </p:nvPr>
        </p:nvSpPr>
        <p:spPr/>
        <p:txBody>
          <a:bodyPr/>
          <a:lstStyle/>
          <a:p>
            <a:r>
              <a:rPr lang="en-US" smtClean="0"/>
              <a:t>LIFE AFTER FEED-IN TARIFFS</a:t>
            </a:r>
            <a:endParaRPr lang="en-US" dirty="0"/>
          </a:p>
        </p:txBody>
      </p:sp>
    </p:spTree>
    <p:extLst>
      <p:ext uri="{BB962C8B-B14F-4D97-AF65-F5344CB8AC3E}">
        <p14:creationId xmlns:p14="http://schemas.microsoft.com/office/powerpoint/2010/main" val="93084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AU" dirty="0" smtClean="0">
                <a:solidFill>
                  <a:schemeClr val="tx1"/>
                </a:solidFill>
                <a:latin typeface="+mj-lt"/>
              </a:rPr>
              <a:t>Step 2: Use more of your solar electricity</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689050" cy="4525963"/>
          </a:xfrm>
        </p:spPr>
        <p:txBody>
          <a:bodyPr/>
          <a:lstStyle/>
          <a:p>
            <a:pPr marL="0" indent="0">
              <a:spcBef>
                <a:spcPts val="600"/>
              </a:spcBef>
              <a:spcAft>
                <a:spcPts val="600"/>
              </a:spcAft>
              <a:buNone/>
            </a:pPr>
            <a:r>
              <a:rPr lang="en-AU" b="1" dirty="0" smtClean="0">
                <a:solidFill>
                  <a:schemeClr val="tx1"/>
                </a:solidFill>
                <a:latin typeface="+mj-lt"/>
              </a:rPr>
              <a:t>What are the two biggest energy uses in a typical Sydney home?</a:t>
            </a:r>
          </a:p>
          <a:p>
            <a:r>
              <a:rPr lang="en-AU" dirty="0" smtClean="0">
                <a:solidFill>
                  <a:schemeClr val="tx1"/>
                </a:solidFill>
                <a:latin typeface="+mj-lt"/>
              </a:rPr>
              <a:t>Space heating and cooling</a:t>
            </a:r>
          </a:p>
          <a:p>
            <a:r>
              <a:rPr lang="en-AU" dirty="0" smtClean="0">
                <a:solidFill>
                  <a:schemeClr val="tx1"/>
                </a:solidFill>
                <a:latin typeface="+mj-lt"/>
              </a:rPr>
              <a:t>Hot water</a:t>
            </a:r>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559508" y="1600201"/>
            <a:ext cx="3384403" cy="3798614"/>
          </a:xfrm>
          <a:prstGeom prst="rect">
            <a:avLst/>
          </a:prstGeom>
        </p:spPr>
      </p:pic>
      <p:pic>
        <p:nvPicPr>
          <p:cNvPr id="3" name="Picture 2" descr="imag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6889" y="2436791"/>
            <a:ext cx="2002551" cy="3211149"/>
          </a:xfrm>
          <a:prstGeom prst="rect">
            <a:avLst/>
          </a:prstGeom>
        </p:spPr>
      </p:pic>
      <p:pic>
        <p:nvPicPr>
          <p:cNvPr id="4" name="Picture 3" descr="imgr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373" y="3863182"/>
            <a:ext cx="2399785" cy="1797523"/>
          </a:xfrm>
          <a:prstGeom prst="rect">
            <a:avLst/>
          </a:prstGeom>
        </p:spPr>
      </p:pic>
      <p:pic>
        <p:nvPicPr>
          <p:cNvPr id="5" name="Picture 4" descr="images.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74861" y="3814183"/>
            <a:ext cx="1344782" cy="1827265"/>
          </a:xfrm>
          <a:prstGeom prst="rect">
            <a:avLst/>
          </a:prstGeom>
        </p:spPr>
      </p:pic>
    </p:spTree>
    <p:extLst>
      <p:ext uri="{BB962C8B-B14F-4D97-AF65-F5344CB8AC3E}">
        <p14:creationId xmlns:p14="http://schemas.microsoft.com/office/powerpoint/2010/main" val="3660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AU" dirty="0" smtClean="0">
                <a:solidFill>
                  <a:schemeClr val="tx1"/>
                </a:solidFill>
                <a:latin typeface="+mj-lt"/>
              </a:rPr>
              <a:t>Step 2: Use more of your solar electricity</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949908" cy="4525963"/>
          </a:xfrm>
        </p:spPr>
        <p:txBody>
          <a:bodyPr/>
          <a:lstStyle/>
          <a:p>
            <a:pPr>
              <a:spcBef>
                <a:spcPts val="600"/>
              </a:spcBef>
              <a:spcAft>
                <a:spcPts val="600"/>
              </a:spcAft>
            </a:pPr>
            <a:r>
              <a:rPr lang="en-AU" dirty="0" smtClean="0">
                <a:solidFill>
                  <a:schemeClr val="tx1"/>
                </a:solidFill>
                <a:latin typeface="+mj-lt"/>
              </a:rPr>
              <a:t>Hot water heating using solar electricity</a:t>
            </a:r>
          </a:p>
          <a:p>
            <a:pPr lvl="1"/>
            <a:r>
              <a:rPr lang="en-AU" dirty="0" smtClean="0">
                <a:solidFill>
                  <a:schemeClr val="tx1"/>
                </a:solidFill>
                <a:latin typeface="+mj-lt"/>
              </a:rPr>
              <a:t>Traditional electric storage hot water system</a:t>
            </a:r>
          </a:p>
          <a:p>
            <a:pPr lvl="1"/>
            <a:r>
              <a:rPr lang="en-AU" dirty="0" smtClean="0">
                <a:solidFill>
                  <a:schemeClr val="tx1"/>
                </a:solidFill>
                <a:latin typeface="+mj-lt"/>
              </a:rPr>
              <a:t>Heat pump (similar to a reverse-cycle air conditioner)</a:t>
            </a:r>
          </a:p>
          <a:p>
            <a:r>
              <a:rPr lang="en-AU" dirty="0" smtClean="0">
                <a:solidFill>
                  <a:schemeClr val="tx1"/>
                </a:solidFill>
                <a:latin typeface="+mj-lt"/>
              </a:rPr>
              <a:t>Requires</a:t>
            </a:r>
          </a:p>
          <a:p>
            <a:pPr lvl="1"/>
            <a:r>
              <a:rPr lang="en-AU" dirty="0" smtClean="0">
                <a:solidFill>
                  <a:schemeClr val="tx1"/>
                </a:solidFill>
                <a:latin typeface="+mj-lt"/>
              </a:rPr>
              <a:t>Net metering</a:t>
            </a:r>
          </a:p>
          <a:p>
            <a:pPr lvl="1"/>
            <a:r>
              <a:rPr lang="en-AU" dirty="0" smtClean="0">
                <a:solidFill>
                  <a:schemeClr val="tx1"/>
                </a:solidFill>
                <a:latin typeface="+mj-lt"/>
              </a:rPr>
              <a:t>Water heater </a:t>
            </a:r>
            <a:r>
              <a:rPr lang="en-AU" u="sng" dirty="0" smtClean="0">
                <a:solidFill>
                  <a:schemeClr val="tx1"/>
                </a:solidFill>
                <a:latin typeface="+mj-lt"/>
              </a:rPr>
              <a:t>not</a:t>
            </a:r>
            <a:r>
              <a:rPr lang="en-AU" dirty="0" smtClean="0">
                <a:solidFill>
                  <a:schemeClr val="tx1"/>
                </a:solidFill>
                <a:latin typeface="+mj-lt"/>
              </a:rPr>
              <a:t> on off-peak circuit</a:t>
            </a:r>
          </a:p>
          <a:p>
            <a:pPr lvl="1"/>
            <a:r>
              <a:rPr lang="en-AU" dirty="0" smtClean="0">
                <a:solidFill>
                  <a:schemeClr val="tx1"/>
                </a:solidFill>
                <a:latin typeface="+mj-lt"/>
              </a:rPr>
              <a:t>Operates during the day (install a timer or switch)</a:t>
            </a:r>
          </a:p>
          <a:p>
            <a:pPr lvl="1"/>
            <a:r>
              <a:rPr lang="en-AU" dirty="0" smtClean="0">
                <a:solidFill>
                  <a:schemeClr val="tx1"/>
                </a:solidFill>
                <a:latin typeface="+mj-lt"/>
              </a:rPr>
              <a:t>May require rewiring</a:t>
            </a:r>
          </a:p>
          <a:p>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559508" y="1600201"/>
            <a:ext cx="3384403" cy="3798614"/>
          </a:xfrm>
          <a:prstGeom prst="rect">
            <a:avLst/>
          </a:prstGeom>
        </p:spPr>
      </p:pic>
    </p:spTree>
    <p:extLst>
      <p:ext uri="{BB962C8B-B14F-4D97-AF65-F5344CB8AC3E}">
        <p14:creationId xmlns:p14="http://schemas.microsoft.com/office/powerpoint/2010/main" val="178222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smtClean="0"/>
              <a:t>LIFE AFTER FEED-IN TARIFFS</a:t>
            </a:r>
            <a:endParaRPr lang="en-US" dirty="0"/>
          </a:p>
        </p:txBody>
      </p:sp>
      <p:sp>
        <p:nvSpPr>
          <p:cNvPr id="6" name="Rectangle 5"/>
          <p:cNvSpPr/>
          <p:nvPr/>
        </p:nvSpPr>
        <p:spPr>
          <a:xfrm>
            <a:off x="931333" y="1134537"/>
            <a:ext cx="10752667" cy="1815882"/>
          </a:xfrm>
          <a:prstGeom prst="rect">
            <a:avLst/>
          </a:prstGeom>
        </p:spPr>
        <p:txBody>
          <a:bodyPr wrap="square">
            <a:spAutoFit/>
          </a:bodyPr>
          <a:lstStyle/>
          <a:p>
            <a:r>
              <a:rPr lang="en-US" sz="2800" dirty="0" smtClean="0">
                <a:solidFill>
                  <a:srgbClr val="333333"/>
                </a:solidFill>
                <a:latin typeface="+mj-lt"/>
              </a:rPr>
              <a:t>“A </a:t>
            </a:r>
            <a:r>
              <a:rPr lang="en-US" sz="2800" dirty="0">
                <a:solidFill>
                  <a:srgbClr val="333333"/>
                </a:solidFill>
                <a:latin typeface="+mj-lt"/>
              </a:rPr>
              <a:t>large 400L tank will store about 19kWh of usable energy, which is more than double the nominal capacity of Tesla's new daily-cycle 7kWh Powerwall unit</a:t>
            </a:r>
            <a:r>
              <a:rPr lang="en-US" sz="2800" dirty="0" smtClean="0">
                <a:solidFill>
                  <a:srgbClr val="333333"/>
                </a:solidFill>
                <a:latin typeface="+mj-lt"/>
              </a:rPr>
              <a:t>.”</a:t>
            </a:r>
          </a:p>
          <a:p>
            <a:pPr algn="r"/>
            <a:r>
              <a:rPr lang="en-US" sz="2800" dirty="0" smtClean="0">
                <a:solidFill>
                  <a:srgbClr val="333333"/>
                </a:solidFill>
                <a:latin typeface="+mj-lt"/>
              </a:rPr>
              <a:t>CHOICE</a:t>
            </a:r>
            <a:endParaRPr lang="en-US" sz="2800" dirty="0">
              <a:latin typeface="+mj-lt"/>
            </a:endParaRPr>
          </a:p>
        </p:txBody>
      </p:sp>
      <p:sp>
        <p:nvSpPr>
          <p:cNvPr id="7" name="Rectangle 6"/>
          <p:cNvSpPr/>
          <p:nvPr/>
        </p:nvSpPr>
        <p:spPr>
          <a:xfrm>
            <a:off x="914400" y="3505198"/>
            <a:ext cx="10701867" cy="2246769"/>
          </a:xfrm>
          <a:prstGeom prst="rect">
            <a:avLst/>
          </a:prstGeom>
        </p:spPr>
        <p:txBody>
          <a:bodyPr wrap="square">
            <a:spAutoFit/>
          </a:bodyPr>
          <a:lstStyle/>
          <a:p>
            <a:r>
              <a:rPr lang="en-US" sz="2800" dirty="0" smtClean="0">
                <a:solidFill>
                  <a:srgbClr val="333333"/>
                </a:solidFill>
                <a:latin typeface="+mj-lt"/>
              </a:rPr>
              <a:t>Considerations</a:t>
            </a:r>
          </a:p>
          <a:p>
            <a:pPr marL="457200" indent="-457200">
              <a:buFont typeface="Arial" charset="0"/>
              <a:buChar char="•"/>
            </a:pPr>
            <a:r>
              <a:rPr lang="en-US" sz="2800" dirty="0" smtClean="0">
                <a:solidFill>
                  <a:srgbClr val="333333"/>
                </a:solidFill>
                <a:latin typeface="+mj-lt"/>
              </a:rPr>
              <a:t>How big is your solar system and your hot water tank?</a:t>
            </a:r>
          </a:p>
          <a:p>
            <a:pPr marL="457200" indent="-457200">
              <a:buFont typeface="Arial" charset="0"/>
              <a:buChar char="•"/>
            </a:pPr>
            <a:r>
              <a:rPr lang="en-US" sz="2800" dirty="0" smtClean="0">
                <a:solidFill>
                  <a:srgbClr val="333333"/>
                </a:solidFill>
                <a:latin typeface="+mj-lt"/>
              </a:rPr>
              <a:t>How much do you get for exported solar and pay to heat water?</a:t>
            </a:r>
          </a:p>
          <a:p>
            <a:pPr marL="457200" indent="-457200">
              <a:buFont typeface="Arial" charset="0"/>
              <a:buChar char="•"/>
            </a:pPr>
            <a:r>
              <a:rPr lang="en-US" sz="2800" dirty="0" smtClean="0">
                <a:solidFill>
                  <a:srgbClr val="333333"/>
                </a:solidFill>
                <a:latin typeface="+mj-lt"/>
              </a:rPr>
              <a:t>Do you need an electrician to do this?</a:t>
            </a:r>
          </a:p>
          <a:p>
            <a:pPr algn="r"/>
            <a:endParaRPr lang="en-US" sz="2800" dirty="0">
              <a:latin typeface="+mj-lt"/>
            </a:endParaRPr>
          </a:p>
        </p:txBody>
      </p:sp>
    </p:spTree>
    <p:extLst>
      <p:ext uri="{BB962C8B-B14F-4D97-AF65-F5344CB8AC3E}">
        <p14:creationId xmlns:p14="http://schemas.microsoft.com/office/powerpoint/2010/main" val="826078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2: Use more of your solar electricity</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949908" cy="4525963"/>
          </a:xfrm>
        </p:spPr>
        <p:txBody>
          <a:bodyPr>
            <a:normAutofit/>
          </a:bodyPr>
          <a:lstStyle/>
          <a:p>
            <a:pPr>
              <a:spcBef>
                <a:spcPts val="600"/>
              </a:spcBef>
              <a:spcAft>
                <a:spcPts val="600"/>
              </a:spcAft>
            </a:pPr>
            <a:r>
              <a:rPr lang="en-AU" dirty="0" smtClean="0">
                <a:solidFill>
                  <a:schemeClr val="tx1"/>
                </a:solidFill>
                <a:latin typeface="+mj-lt"/>
              </a:rPr>
              <a:t>Heating or cooling using solar electricity</a:t>
            </a:r>
          </a:p>
          <a:p>
            <a:pPr lvl="1"/>
            <a:r>
              <a:rPr lang="en-AU" dirty="0" smtClean="0">
                <a:solidFill>
                  <a:schemeClr val="tx1"/>
                </a:solidFill>
                <a:latin typeface="+mj-lt"/>
              </a:rPr>
              <a:t>Reverse cycle air conditioning</a:t>
            </a:r>
          </a:p>
          <a:p>
            <a:pPr lvl="1"/>
            <a:r>
              <a:rPr lang="en-AU" dirty="0" smtClean="0">
                <a:solidFill>
                  <a:schemeClr val="tx1"/>
                </a:solidFill>
                <a:latin typeface="+mj-lt"/>
              </a:rPr>
              <a:t>Heat pump hydronic system</a:t>
            </a:r>
          </a:p>
          <a:p>
            <a:r>
              <a:rPr lang="en-AU" dirty="0" smtClean="0">
                <a:solidFill>
                  <a:schemeClr val="tx1"/>
                </a:solidFill>
                <a:latin typeface="+mj-lt"/>
              </a:rPr>
              <a:t>Requires</a:t>
            </a:r>
          </a:p>
          <a:p>
            <a:pPr lvl="1"/>
            <a:r>
              <a:rPr lang="en-AU" dirty="0" smtClean="0">
                <a:solidFill>
                  <a:schemeClr val="tx1"/>
                </a:solidFill>
                <a:latin typeface="+mj-lt"/>
              </a:rPr>
              <a:t>Net metering</a:t>
            </a:r>
          </a:p>
          <a:p>
            <a:pPr lvl="1"/>
            <a:r>
              <a:rPr lang="en-AU" dirty="0" smtClean="0">
                <a:solidFill>
                  <a:schemeClr val="tx1"/>
                </a:solidFill>
                <a:latin typeface="+mj-lt"/>
              </a:rPr>
              <a:t>A well insulated house</a:t>
            </a:r>
          </a:p>
          <a:p>
            <a:pPr lvl="1"/>
            <a:r>
              <a:rPr lang="en-AU" dirty="0" smtClean="0">
                <a:solidFill>
                  <a:schemeClr val="tx1"/>
                </a:solidFill>
                <a:latin typeface="+mj-lt"/>
              </a:rPr>
              <a:t>Possibly remote control of appliances</a:t>
            </a:r>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559508" y="1600201"/>
            <a:ext cx="3384403" cy="3798614"/>
          </a:xfrm>
          <a:prstGeom prst="rect">
            <a:avLst/>
          </a:prstGeom>
        </p:spPr>
      </p:pic>
    </p:spTree>
    <p:extLst>
      <p:ext uri="{BB962C8B-B14F-4D97-AF65-F5344CB8AC3E}">
        <p14:creationId xmlns:p14="http://schemas.microsoft.com/office/powerpoint/2010/main" val="1438355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Power diverters</a:t>
            </a:r>
            <a:endParaRPr lang="en-US" dirty="0">
              <a:latin typeface="+mj-lt"/>
            </a:endParaRPr>
          </a:p>
        </p:txBody>
      </p:sp>
      <p:sp>
        <p:nvSpPr>
          <p:cNvPr id="5" name="Footer Placeholder 4"/>
          <p:cNvSpPr>
            <a:spLocks noGrp="1"/>
          </p:cNvSpPr>
          <p:nvPr>
            <p:ph type="ftr" sz="quarter" idx="3"/>
          </p:nvPr>
        </p:nvSpPr>
        <p:spPr/>
        <p:txBody>
          <a:bodyPr/>
          <a:lstStyle/>
          <a:p>
            <a:r>
              <a:rPr lang="en-US" smtClean="0"/>
              <a:t>LIFE AFTER FEED-IN TARIFFS</a:t>
            </a:r>
            <a:endParaRPr lang="en-US" dirty="0"/>
          </a:p>
        </p:txBody>
      </p:sp>
      <p:pic>
        <p:nvPicPr>
          <p:cNvPr id="7" name="powerdivert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46051" y="1444457"/>
            <a:ext cx="4414911" cy="5267168"/>
          </a:xfrm>
          <a:prstGeom prst="rect">
            <a:avLst/>
          </a:prstGeom>
        </p:spPr>
      </p:pic>
    </p:spTree>
    <p:extLst>
      <p:ext uri="{BB962C8B-B14F-4D97-AF65-F5344CB8AC3E}">
        <p14:creationId xmlns:p14="http://schemas.microsoft.com/office/powerpoint/2010/main" val="558342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Premium feed-in tariffs</a:t>
            </a:r>
            <a:endParaRPr lang="en-AU" dirty="0">
              <a:solidFill>
                <a:schemeClr val="tx1"/>
              </a:solidFill>
              <a:latin typeface="+mj-lt"/>
            </a:endParaRPr>
          </a:p>
        </p:txBody>
      </p:sp>
      <p:sp>
        <p:nvSpPr>
          <p:cNvPr id="3" name="Content Placeholder 2"/>
          <p:cNvSpPr>
            <a:spLocks noGrp="1"/>
          </p:cNvSpPr>
          <p:nvPr>
            <p:ph sz="half" idx="1"/>
          </p:nvPr>
        </p:nvSpPr>
        <p:spPr>
          <a:xfrm>
            <a:off x="609599" y="1600201"/>
            <a:ext cx="6491112" cy="4525963"/>
          </a:xfrm>
        </p:spPr>
        <p:txBody>
          <a:bodyPr/>
          <a:lstStyle/>
          <a:p>
            <a:pPr marL="0" indent="0">
              <a:buNone/>
            </a:pPr>
            <a:r>
              <a:rPr lang="en-AU" dirty="0" smtClean="0">
                <a:solidFill>
                  <a:schemeClr val="tx1"/>
                </a:solidFill>
                <a:latin typeface="+mj-lt"/>
              </a:rPr>
              <a:t>NSW – Solar Bonus Scheme:</a:t>
            </a:r>
          </a:p>
          <a:p>
            <a:r>
              <a:rPr lang="en-AU" dirty="0" smtClean="0">
                <a:solidFill>
                  <a:schemeClr val="tx1"/>
                </a:solidFill>
                <a:latin typeface="+mj-lt"/>
              </a:rPr>
              <a:t>Paying a premium price for solar electricity exported to the grid</a:t>
            </a:r>
          </a:p>
          <a:p>
            <a:r>
              <a:rPr lang="en-AU" dirty="0" smtClean="0">
                <a:solidFill>
                  <a:schemeClr val="tx1"/>
                </a:solidFill>
                <a:latin typeface="+mj-lt"/>
              </a:rPr>
              <a:t>Stimulating investment in solar industry</a:t>
            </a:r>
          </a:p>
          <a:p>
            <a:r>
              <a:rPr lang="en-AU" dirty="0" smtClean="0">
                <a:solidFill>
                  <a:schemeClr val="tx1"/>
                </a:solidFill>
                <a:latin typeface="+mj-lt"/>
              </a:rPr>
              <a:t>Cost have come down</a:t>
            </a:r>
          </a:p>
          <a:p>
            <a:r>
              <a:rPr lang="en-AU" dirty="0" smtClean="0">
                <a:solidFill>
                  <a:schemeClr val="tx1"/>
                </a:solidFill>
                <a:latin typeface="+mj-lt"/>
              </a:rPr>
              <a:t>Designed to operate for a limited time</a:t>
            </a:r>
            <a:endParaRPr lang="en-AU" dirty="0">
              <a:solidFill>
                <a:schemeClr val="tx1"/>
              </a:solidFill>
              <a:latin typeface="+mj-lt"/>
            </a:endParaRPr>
          </a:p>
        </p:txBody>
      </p:sp>
      <p:sp>
        <p:nvSpPr>
          <p:cNvPr id="6"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3659" y="2033459"/>
            <a:ext cx="5385961" cy="2274614"/>
          </a:xfrm>
          <a:prstGeom prst="rect">
            <a:avLst/>
          </a:prstGeom>
        </p:spPr>
      </p:pic>
    </p:spTree>
    <p:extLst>
      <p:ext uri="{BB962C8B-B14F-4D97-AF65-F5344CB8AC3E}">
        <p14:creationId xmlns:p14="http://schemas.microsoft.com/office/powerpoint/2010/main" val="1587677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NABERS Energy Explorer</a:t>
            </a:r>
            <a:endParaRPr lang="en-US" dirty="0">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200399" y="1438584"/>
            <a:ext cx="5893691" cy="4687579"/>
          </a:xfrm>
        </p:spPr>
      </p:pic>
      <p:sp>
        <p:nvSpPr>
          <p:cNvPr id="4" name="Content Placeholder 3"/>
          <p:cNvSpPr>
            <a:spLocks noGrp="1"/>
          </p:cNvSpPr>
          <p:nvPr>
            <p:ph sz="half" idx="2"/>
          </p:nvPr>
        </p:nvSpPr>
        <p:spPr/>
        <p:txBody>
          <a:bodyPr/>
          <a:lstStyle/>
          <a:p>
            <a:endParaRPr lang="en-US" dirty="0"/>
          </a:p>
        </p:txBody>
      </p:sp>
      <p:sp>
        <p:nvSpPr>
          <p:cNvPr id="5" name="Footer Placeholder 4"/>
          <p:cNvSpPr>
            <a:spLocks noGrp="1"/>
          </p:cNvSpPr>
          <p:nvPr>
            <p:ph type="ftr" sz="quarter" idx="3"/>
          </p:nvPr>
        </p:nvSpPr>
        <p:spPr/>
        <p:txBody>
          <a:bodyPr/>
          <a:lstStyle/>
          <a:p>
            <a:r>
              <a:rPr lang="en-US" smtClean="0"/>
              <a:t>LIFE AFTER FEED-IN TARIFFS</a:t>
            </a:r>
            <a:endParaRPr lang="en-US" dirty="0"/>
          </a:p>
        </p:txBody>
      </p:sp>
    </p:spTree>
    <p:extLst>
      <p:ext uri="{BB962C8B-B14F-4D97-AF65-F5344CB8AC3E}">
        <p14:creationId xmlns:p14="http://schemas.microsoft.com/office/powerpoint/2010/main" val="1323146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2: WHAT TO DO?</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949908" cy="4525963"/>
          </a:xfrm>
        </p:spPr>
        <p:txBody>
          <a:bodyPr>
            <a:normAutofit lnSpcReduction="10000"/>
          </a:bodyPr>
          <a:lstStyle/>
          <a:p>
            <a:pPr>
              <a:spcBef>
                <a:spcPts val="600"/>
              </a:spcBef>
              <a:spcAft>
                <a:spcPts val="600"/>
              </a:spcAft>
            </a:pPr>
            <a:endParaRPr lang="en-AU" dirty="0" smtClean="0">
              <a:solidFill>
                <a:schemeClr val="tx1"/>
              </a:solidFill>
              <a:latin typeface="+mj-lt"/>
            </a:endParaRPr>
          </a:p>
          <a:p>
            <a:r>
              <a:rPr lang="en-AU" dirty="0" smtClean="0">
                <a:solidFill>
                  <a:schemeClr val="tx1"/>
                </a:solidFill>
                <a:latin typeface="+mj-lt"/>
              </a:rPr>
              <a:t>Where possible use appliances when </a:t>
            </a:r>
            <a:r>
              <a:rPr lang="en-AU" dirty="0">
                <a:solidFill>
                  <a:schemeClr val="tx1"/>
                </a:solidFill>
                <a:latin typeface="+mj-lt"/>
              </a:rPr>
              <a:t>the sun is </a:t>
            </a:r>
            <a:r>
              <a:rPr lang="en-AU" dirty="0" smtClean="0">
                <a:solidFill>
                  <a:schemeClr val="tx1"/>
                </a:solidFill>
                <a:latin typeface="+mj-lt"/>
              </a:rPr>
              <a:t>shining</a:t>
            </a:r>
          </a:p>
          <a:p>
            <a:pPr>
              <a:spcBef>
                <a:spcPts val="600"/>
              </a:spcBef>
              <a:spcAft>
                <a:spcPts val="600"/>
              </a:spcAft>
            </a:pPr>
            <a:r>
              <a:rPr lang="en-AU" dirty="0">
                <a:solidFill>
                  <a:schemeClr val="tx1"/>
                </a:solidFill>
                <a:latin typeface="+mj-lt"/>
              </a:rPr>
              <a:t>M</a:t>
            </a:r>
            <a:r>
              <a:rPr lang="en-AU" dirty="0" smtClean="0">
                <a:solidFill>
                  <a:schemeClr val="tx1"/>
                </a:solidFill>
                <a:latin typeface="+mj-lt"/>
              </a:rPr>
              <a:t>ove towards electric hot water and heating/cooling</a:t>
            </a:r>
          </a:p>
          <a:p>
            <a:pPr>
              <a:spcBef>
                <a:spcPts val="600"/>
              </a:spcBef>
              <a:spcAft>
                <a:spcPts val="600"/>
              </a:spcAft>
            </a:pPr>
            <a:r>
              <a:rPr lang="en-AU" dirty="0" smtClean="0">
                <a:solidFill>
                  <a:schemeClr val="tx1"/>
                </a:solidFill>
                <a:latin typeface="+mj-lt"/>
              </a:rPr>
              <a:t>Install timers on your hot water system and other appliances</a:t>
            </a:r>
          </a:p>
          <a:p>
            <a:pPr>
              <a:spcBef>
                <a:spcPts val="600"/>
              </a:spcBef>
              <a:spcAft>
                <a:spcPts val="600"/>
              </a:spcAft>
            </a:pPr>
            <a:r>
              <a:rPr lang="en-AU" dirty="0" smtClean="0">
                <a:solidFill>
                  <a:schemeClr val="tx1"/>
                </a:solidFill>
                <a:latin typeface="+mj-lt"/>
              </a:rPr>
              <a:t>Pre-heat or pre-cool your house (if you’ve got good insulation)</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9781117" y="1600201"/>
            <a:ext cx="1801283" cy="3646500"/>
          </a:xfrm>
          <a:prstGeom prst="rect">
            <a:avLst/>
          </a:prstGeom>
        </p:spPr>
      </p:pic>
    </p:spTree>
    <p:extLst>
      <p:ext uri="{BB962C8B-B14F-4D97-AF65-F5344CB8AC3E}">
        <p14:creationId xmlns:p14="http://schemas.microsoft.com/office/powerpoint/2010/main" val="292302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3: Make a plan to get off gas</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138775" cy="4525963"/>
          </a:xfrm>
        </p:spPr>
        <p:txBody>
          <a:bodyPr/>
          <a:lstStyle/>
          <a:p>
            <a:r>
              <a:rPr lang="en-AU" dirty="0" smtClean="0">
                <a:solidFill>
                  <a:schemeClr val="tx1"/>
                </a:solidFill>
                <a:latin typeface="+mj-lt"/>
              </a:rPr>
              <a:t>Why have 3 sources of energy?</a:t>
            </a:r>
          </a:p>
          <a:p>
            <a:r>
              <a:rPr lang="en-AU" dirty="0">
                <a:solidFill>
                  <a:schemeClr val="tx1"/>
                </a:solidFill>
                <a:latin typeface="+mj-lt"/>
              </a:rPr>
              <a:t>U</a:t>
            </a:r>
            <a:r>
              <a:rPr lang="en-AU" dirty="0" smtClean="0">
                <a:solidFill>
                  <a:schemeClr val="tx1"/>
                </a:solidFill>
                <a:latin typeface="+mj-lt"/>
              </a:rPr>
              <a:t>sing electricity to power your two main appliances (hot water and heating/cooling) makes more sense</a:t>
            </a:r>
          </a:p>
          <a:p>
            <a:r>
              <a:rPr lang="en-AU" dirty="0" smtClean="0">
                <a:solidFill>
                  <a:schemeClr val="tx1"/>
                </a:solidFill>
                <a:latin typeface="+mj-lt"/>
              </a:rPr>
              <a:t>An all electric home can save thousands of dollars each year</a:t>
            </a:r>
          </a:p>
          <a:p>
            <a:r>
              <a:rPr lang="en-AU" dirty="0" smtClean="0">
                <a:solidFill>
                  <a:schemeClr val="tx1"/>
                </a:solidFill>
                <a:latin typeface="+mj-lt"/>
              </a:rPr>
              <a:t>Induction cooking is more efficient than cooking with gas</a:t>
            </a:r>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8748375" y="1600201"/>
            <a:ext cx="3028465" cy="3930781"/>
          </a:xfrm>
          <a:prstGeom prst="rect">
            <a:avLst/>
          </a:prstGeom>
        </p:spPr>
      </p:pic>
    </p:spTree>
    <p:extLst>
      <p:ext uri="{BB962C8B-B14F-4D97-AF65-F5344CB8AC3E}">
        <p14:creationId xmlns:p14="http://schemas.microsoft.com/office/powerpoint/2010/main" val="205191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3: WHAT TO DO?</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138775" cy="4525963"/>
          </a:xfrm>
        </p:spPr>
        <p:txBody>
          <a:bodyPr/>
          <a:lstStyle/>
          <a:p>
            <a:pPr marL="0" lvl="0" indent="0">
              <a:buNone/>
            </a:pPr>
            <a:r>
              <a:rPr lang="en-AU" dirty="0" smtClean="0">
                <a:solidFill>
                  <a:schemeClr val="tx1"/>
                </a:solidFill>
                <a:latin typeface="+mj-lt"/>
              </a:rPr>
              <a:t>No urgency, but gas appliances, when they fail, may need replacing immediately, </a:t>
            </a:r>
            <a:r>
              <a:rPr lang="en-AU" dirty="0">
                <a:solidFill>
                  <a:schemeClr val="tx1"/>
                </a:solidFill>
                <a:latin typeface="Calibri"/>
              </a:rPr>
              <a:t>so make a plan to get off </a:t>
            </a:r>
            <a:r>
              <a:rPr lang="en-AU" dirty="0" smtClean="0">
                <a:solidFill>
                  <a:schemeClr val="tx1"/>
                </a:solidFill>
                <a:latin typeface="Calibri"/>
              </a:rPr>
              <a:t>gas</a:t>
            </a:r>
          </a:p>
          <a:p>
            <a:pPr lvl="1"/>
            <a:r>
              <a:rPr lang="en-AU" dirty="0" smtClean="0">
                <a:solidFill>
                  <a:schemeClr val="tx1"/>
                </a:solidFill>
                <a:latin typeface="Calibri"/>
              </a:rPr>
              <a:t>Hot water system</a:t>
            </a:r>
          </a:p>
          <a:p>
            <a:pPr lvl="1"/>
            <a:r>
              <a:rPr lang="en-AU" dirty="0" smtClean="0">
                <a:solidFill>
                  <a:schemeClr val="tx1"/>
                </a:solidFill>
                <a:latin typeface="Calibri"/>
              </a:rPr>
              <a:t>Cooking</a:t>
            </a:r>
          </a:p>
          <a:p>
            <a:pPr lvl="1"/>
            <a:r>
              <a:rPr lang="en-AU" dirty="0" smtClean="0">
                <a:solidFill>
                  <a:schemeClr val="tx1"/>
                </a:solidFill>
                <a:latin typeface="Calibri"/>
              </a:rPr>
              <a:t>Heating</a:t>
            </a:r>
            <a:endParaRPr lang="en-AU" dirty="0">
              <a:solidFill>
                <a:schemeClr val="tx1"/>
              </a:solidFill>
              <a:latin typeface="Calibri"/>
            </a:endParaRPr>
          </a:p>
          <a:p>
            <a:endParaRPr lang="en-AU" dirty="0" smtClean="0">
              <a:solidFill>
                <a:schemeClr val="tx1"/>
              </a:solidFill>
              <a:latin typeface="+mj-lt"/>
            </a:endParaRPr>
          </a:p>
          <a:p>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9781117" y="1600201"/>
            <a:ext cx="1801283" cy="3646500"/>
          </a:xfrm>
          <a:prstGeom prst="rect">
            <a:avLst/>
          </a:prstGeom>
        </p:spPr>
      </p:pic>
    </p:spTree>
    <p:extLst>
      <p:ext uri="{BB962C8B-B14F-4D97-AF65-F5344CB8AC3E}">
        <p14:creationId xmlns:p14="http://schemas.microsoft.com/office/powerpoint/2010/main" val="825252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4: Get the best electricity deal</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162800" cy="4525963"/>
          </a:xfrm>
        </p:spPr>
        <p:txBody>
          <a:bodyPr>
            <a:normAutofit/>
          </a:bodyPr>
          <a:lstStyle/>
          <a:p>
            <a:r>
              <a:rPr lang="en-AU" dirty="0" smtClean="0">
                <a:solidFill>
                  <a:schemeClr val="tx1"/>
                </a:solidFill>
                <a:latin typeface="+mj-lt"/>
              </a:rPr>
              <a:t>Shop around, taking into account</a:t>
            </a:r>
          </a:p>
          <a:p>
            <a:pPr lvl="1"/>
            <a:r>
              <a:rPr lang="en-AU" dirty="0" smtClean="0">
                <a:solidFill>
                  <a:schemeClr val="tx1"/>
                </a:solidFill>
                <a:latin typeface="+mj-lt"/>
              </a:rPr>
              <a:t>Your solar export price </a:t>
            </a:r>
          </a:p>
          <a:p>
            <a:pPr lvl="1"/>
            <a:r>
              <a:rPr lang="en-AU" dirty="0" smtClean="0">
                <a:solidFill>
                  <a:schemeClr val="tx1"/>
                </a:solidFill>
                <a:latin typeface="+mj-lt"/>
              </a:rPr>
              <a:t>Daily supply charge</a:t>
            </a:r>
          </a:p>
          <a:p>
            <a:pPr lvl="1"/>
            <a:r>
              <a:rPr lang="en-AU" dirty="0" smtClean="0">
                <a:solidFill>
                  <a:schemeClr val="tx1"/>
                </a:solidFill>
                <a:latin typeface="+mj-lt"/>
              </a:rPr>
              <a:t>Consumption (c/kWh) charges</a:t>
            </a:r>
          </a:p>
          <a:p>
            <a:pPr lvl="1"/>
            <a:r>
              <a:rPr lang="en-AU" dirty="0" smtClean="0">
                <a:solidFill>
                  <a:schemeClr val="tx1"/>
                </a:solidFill>
                <a:latin typeface="+mj-lt"/>
              </a:rPr>
              <a:t>Pay on time discount </a:t>
            </a:r>
          </a:p>
          <a:p>
            <a:r>
              <a:rPr lang="en-AU" dirty="0" smtClean="0">
                <a:solidFill>
                  <a:schemeClr val="tx1"/>
                </a:solidFill>
                <a:latin typeface="+mj-lt"/>
              </a:rPr>
              <a:t>Know the tariff types available to you </a:t>
            </a:r>
          </a:p>
          <a:p>
            <a:r>
              <a:rPr lang="en-AU" dirty="0" smtClean="0">
                <a:solidFill>
                  <a:schemeClr val="tx1"/>
                </a:solidFill>
                <a:latin typeface="+mj-lt"/>
              </a:rPr>
              <a:t>Avoid getting locked into a bad deal for a long time</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7944742" y="2301766"/>
            <a:ext cx="3637658" cy="2259286"/>
          </a:xfrm>
          <a:prstGeom prst="rect">
            <a:avLst/>
          </a:prstGeom>
        </p:spPr>
      </p:pic>
    </p:spTree>
    <p:extLst>
      <p:ext uri="{BB962C8B-B14F-4D97-AF65-F5344CB8AC3E}">
        <p14:creationId xmlns:p14="http://schemas.microsoft.com/office/powerpoint/2010/main" val="1940572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Solar export prices</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162800" cy="4525963"/>
          </a:xfrm>
        </p:spPr>
        <p:txBody>
          <a:bodyPr>
            <a:normAutofit/>
          </a:bodyPr>
          <a:lstStyle/>
          <a:p>
            <a:r>
              <a:rPr lang="en-AU" dirty="0" smtClean="0">
                <a:solidFill>
                  <a:schemeClr val="tx1"/>
                </a:solidFill>
                <a:latin typeface="+mj-lt"/>
              </a:rPr>
              <a:t>IPART’s “benchmark rate” = 5.5-7.2c/kWh</a:t>
            </a:r>
          </a:p>
          <a:p>
            <a:r>
              <a:rPr lang="en-AU" dirty="0" smtClean="0">
                <a:solidFill>
                  <a:schemeClr val="tx1"/>
                </a:solidFill>
                <a:latin typeface="+mj-lt"/>
              </a:rPr>
              <a:t>Retailers currently offering 0c-10c/kWh</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7944742" y="2301766"/>
            <a:ext cx="3637658" cy="2259286"/>
          </a:xfrm>
          <a:prstGeom prst="rect">
            <a:avLst/>
          </a:prstGeom>
        </p:spPr>
      </p:pic>
    </p:spTree>
    <p:extLst>
      <p:ext uri="{BB962C8B-B14F-4D97-AF65-F5344CB8AC3E}">
        <p14:creationId xmlns:p14="http://schemas.microsoft.com/office/powerpoint/2010/main" val="800130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Tariff types</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162800" cy="4525963"/>
          </a:xfrm>
        </p:spPr>
        <p:txBody>
          <a:bodyPr>
            <a:normAutofit fontScale="92500" lnSpcReduction="10000"/>
          </a:bodyPr>
          <a:lstStyle/>
          <a:p>
            <a:r>
              <a:rPr lang="en-AU" dirty="0" smtClean="0">
                <a:solidFill>
                  <a:schemeClr val="tx1"/>
                </a:solidFill>
                <a:latin typeface="+mj-lt"/>
              </a:rPr>
              <a:t>Flat</a:t>
            </a:r>
          </a:p>
          <a:p>
            <a:r>
              <a:rPr lang="en-AU" dirty="0" smtClean="0">
                <a:solidFill>
                  <a:schemeClr val="tx1"/>
                </a:solidFill>
                <a:latin typeface="+mj-lt"/>
              </a:rPr>
              <a:t>Inclining or declining block</a:t>
            </a:r>
          </a:p>
          <a:p>
            <a:r>
              <a:rPr lang="en-AU" dirty="0" smtClean="0">
                <a:solidFill>
                  <a:schemeClr val="tx1"/>
                </a:solidFill>
                <a:latin typeface="+mj-lt"/>
              </a:rPr>
              <a:t>Time of use</a:t>
            </a:r>
          </a:p>
          <a:p>
            <a:pPr lvl="1"/>
            <a:r>
              <a:rPr lang="en-AU" dirty="0" smtClean="0">
                <a:solidFill>
                  <a:schemeClr val="tx1"/>
                </a:solidFill>
                <a:latin typeface="+mj-lt"/>
              </a:rPr>
              <a:t>Better for “at homes”, worse for working families</a:t>
            </a:r>
          </a:p>
          <a:p>
            <a:r>
              <a:rPr lang="en-AU" dirty="0" smtClean="0">
                <a:solidFill>
                  <a:schemeClr val="tx1"/>
                </a:solidFill>
                <a:latin typeface="+mj-lt"/>
              </a:rPr>
              <a:t>Demand </a:t>
            </a:r>
          </a:p>
          <a:p>
            <a:pPr lvl="1"/>
            <a:r>
              <a:rPr lang="en-AU" dirty="0" smtClean="0">
                <a:solidFill>
                  <a:schemeClr val="tx1"/>
                </a:solidFill>
                <a:latin typeface="+mj-lt"/>
              </a:rPr>
              <a:t>Likely to be more common in future</a:t>
            </a:r>
          </a:p>
          <a:p>
            <a:r>
              <a:rPr lang="en-AU" dirty="0" smtClean="0">
                <a:solidFill>
                  <a:schemeClr val="tx1"/>
                </a:solidFill>
                <a:latin typeface="+mj-lt"/>
              </a:rPr>
              <a:t>New </a:t>
            </a:r>
          </a:p>
          <a:p>
            <a:pPr lvl="1"/>
            <a:r>
              <a:rPr lang="en-AU" dirty="0" smtClean="0">
                <a:solidFill>
                  <a:schemeClr val="tx1"/>
                </a:solidFill>
                <a:latin typeface="+mj-lt"/>
              </a:rPr>
              <a:t>Fixed for a year or “All you can eat”</a:t>
            </a:r>
          </a:p>
          <a:p>
            <a:pPr lvl="1"/>
            <a:r>
              <a:rPr lang="en-AU" dirty="0" smtClean="0">
                <a:solidFill>
                  <a:schemeClr val="tx1"/>
                </a:solidFill>
                <a:latin typeface="+mj-lt"/>
              </a:rPr>
              <a:t>Wholesale plus flat monthly fee</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7944742" y="2301766"/>
            <a:ext cx="3637658" cy="2259286"/>
          </a:xfrm>
          <a:prstGeom prst="rect">
            <a:avLst/>
          </a:prstGeom>
        </p:spPr>
      </p:pic>
    </p:spTree>
    <p:extLst>
      <p:ext uri="{BB962C8B-B14F-4D97-AF65-F5344CB8AC3E}">
        <p14:creationId xmlns:p14="http://schemas.microsoft.com/office/powerpoint/2010/main" val="408922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j-lt"/>
              </a:rPr>
              <a:t>Ausgrid’s</a:t>
            </a:r>
            <a:r>
              <a:rPr lang="en-US" dirty="0" smtClean="0">
                <a:latin typeface="+mj-lt"/>
              </a:rPr>
              <a:t> time of use tariffs</a:t>
            </a:r>
            <a:endParaRPr lang="en-US" dirty="0">
              <a:latin typeface="+mj-l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039937" y="1691442"/>
            <a:ext cx="7696730" cy="4328187"/>
          </a:xfrm>
        </p:spPr>
      </p:pic>
      <p:sp>
        <p:nvSpPr>
          <p:cNvPr id="5" name="Footer Placeholder 4"/>
          <p:cNvSpPr>
            <a:spLocks noGrp="1"/>
          </p:cNvSpPr>
          <p:nvPr>
            <p:ph type="ftr" sz="quarter" idx="3"/>
          </p:nvPr>
        </p:nvSpPr>
        <p:spPr/>
        <p:txBody>
          <a:bodyPr/>
          <a:lstStyle/>
          <a:p>
            <a:r>
              <a:rPr lang="en-US" smtClean="0"/>
              <a:t>LIFE AFTER FEED-IN TARIFFS</a:t>
            </a:r>
            <a:endParaRPr lang="en-US" dirty="0"/>
          </a:p>
        </p:txBody>
      </p:sp>
    </p:spTree>
    <p:extLst>
      <p:ext uri="{BB962C8B-B14F-4D97-AF65-F5344CB8AC3E}">
        <p14:creationId xmlns:p14="http://schemas.microsoft.com/office/powerpoint/2010/main" val="2105396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4: Get the best electricity deal</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162800" cy="4525963"/>
          </a:xfrm>
        </p:spPr>
        <p:txBody>
          <a:bodyPr>
            <a:normAutofit/>
          </a:bodyPr>
          <a:lstStyle/>
          <a:p>
            <a:pPr lvl="0"/>
            <a:r>
              <a:rPr lang="en-AU" dirty="0" smtClean="0">
                <a:solidFill>
                  <a:schemeClr val="tx1"/>
                </a:solidFill>
                <a:latin typeface="Calibri"/>
              </a:rPr>
              <a:t>For green electricity, consider </a:t>
            </a:r>
            <a:r>
              <a:rPr lang="en-AU" dirty="0" err="1" smtClean="0">
                <a:solidFill>
                  <a:schemeClr val="tx1"/>
                </a:solidFill>
                <a:latin typeface="Calibri"/>
              </a:rPr>
              <a:t>GreenPower</a:t>
            </a:r>
            <a:r>
              <a:rPr lang="en-AU" dirty="0" smtClean="0">
                <a:solidFill>
                  <a:schemeClr val="tx1"/>
                </a:solidFill>
                <a:latin typeface="Calibri"/>
              </a:rPr>
              <a:t> </a:t>
            </a:r>
          </a:p>
          <a:p>
            <a:pPr lvl="0"/>
            <a:r>
              <a:rPr lang="en-AU" dirty="0" smtClean="0">
                <a:solidFill>
                  <a:schemeClr val="tx1"/>
                </a:solidFill>
                <a:latin typeface="Calibri"/>
              </a:rPr>
              <a:t>Check out the Green Electricity Guide</a:t>
            </a:r>
            <a:endParaRPr lang="en-AU" dirty="0">
              <a:solidFill>
                <a:schemeClr val="tx1"/>
              </a:solidFill>
              <a:latin typeface="Calibri"/>
            </a:endParaRPr>
          </a:p>
        </p:txBody>
      </p:sp>
      <p:sp>
        <p:nvSpPr>
          <p:cNvPr id="7" name="Footer Placeholder 4"/>
          <p:cNvSpPr>
            <a:spLocks noGrp="1"/>
          </p:cNvSpPr>
          <p:nvPr>
            <p:ph type="ftr" sz="quarter" idx="3"/>
          </p:nvPr>
        </p:nvSpPr>
        <p:spPr/>
        <p:txBody>
          <a:bodyPr/>
          <a:lstStyle/>
          <a:p>
            <a:r>
              <a:rPr lang="en-US" smtClean="0">
                <a:solidFill>
                  <a:schemeClr val="tx1"/>
                </a:solidFill>
              </a:rPr>
              <a:t>LIFE AFTER FEED IN TARIFFS</a:t>
            </a:r>
            <a:endParaRPr lang="en-US" dirty="0">
              <a:solidFill>
                <a:schemeClr val="tx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4578" y="3362156"/>
            <a:ext cx="5507421" cy="349825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50588"/>
            <a:ext cx="6714927" cy="3553787"/>
          </a:xfrm>
          <a:prstGeom prst="rect">
            <a:avLst/>
          </a:prstGeom>
        </p:spPr>
      </p:pic>
    </p:spTree>
    <p:extLst>
      <p:ext uri="{BB962C8B-B14F-4D97-AF65-F5344CB8AC3E}">
        <p14:creationId xmlns:p14="http://schemas.microsoft.com/office/powerpoint/2010/main" val="938493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4: WHAT TO DO?</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7162800" cy="4525963"/>
          </a:xfrm>
        </p:spPr>
        <p:txBody>
          <a:bodyPr/>
          <a:lstStyle/>
          <a:p>
            <a:r>
              <a:rPr lang="en-AU" dirty="0" smtClean="0">
                <a:solidFill>
                  <a:schemeClr val="tx1"/>
                </a:solidFill>
                <a:latin typeface="+mj-lt"/>
              </a:rPr>
              <a:t>Calculate your likely total annual bill with your current retailer after the SBS ends</a:t>
            </a:r>
          </a:p>
          <a:p>
            <a:r>
              <a:rPr lang="en-AU" dirty="0" smtClean="0">
                <a:solidFill>
                  <a:schemeClr val="tx1"/>
                </a:solidFill>
                <a:latin typeface="+mj-lt"/>
              </a:rPr>
              <a:t>Consider whether you are on the best tariff type</a:t>
            </a:r>
          </a:p>
          <a:p>
            <a:r>
              <a:rPr lang="en-AU" dirty="0" smtClean="0">
                <a:solidFill>
                  <a:schemeClr val="tx1"/>
                </a:solidFill>
                <a:latin typeface="+mj-lt"/>
              </a:rPr>
              <a:t>Use a comparison site like Energy Made Easy to shop around  </a:t>
            </a:r>
          </a:p>
          <a:p>
            <a:r>
              <a:rPr lang="en-AU" dirty="0" smtClean="0">
                <a:solidFill>
                  <a:schemeClr val="tx1"/>
                </a:solidFill>
                <a:latin typeface="+mj-lt"/>
              </a:rPr>
              <a:t>Read the terms and conditions closely</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9781117" y="1600201"/>
            <a:ext cx="1801283" cy="3646500"/>
          </a:xfrm>
          <a:prstGeom prst="rect">
            <a:avLst/>
          </a:prstGeom>
        </p:spPr>
      </p:pic>
    </p:spTree>
    <p:extLst>
      <p:ext uri="{BB962C8B-B14F-4D97-AF65-F5344CB8AC3E}">
        <p14:creationId xmlns:p14="http://schemas.microsoft.com/office/powerpoint/2010/main" val="913422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98850" y="1231900"/>
            <a:ext cx="5194300" cy="4394200"/>
          </a:xfrm>
          <a:prstGeom prst="rect">
            <a:avLst/>
          </a:prstGeom>
        </p:spPr>
      </p:pic>
      <p:sp>
        <p:nvSpPr>
          <p:cNvPr id="15" name="Title 14"/>
          <p:cNvSpPr>
            <a:spLocks noGrp="1"/>
          </p:cNvSpPr>
          <p:nvPr>
            <p:ph type="title"/>
          </p:nvPr>
        </p:nvSpPr>
        <p:spPr/>
        <p:txBody>
          <a:bodyPr/>
          <a:lstStyle/>
          <a:p>
            <a:r>
              <a:rPr lang="en-AU" dirty="0" smtClean="0">
                <a:solidFill>
                  <a:schemeClr val="tx1"/>
                </a:solidFill>
                <a:latin typeface="+mj-lt"/>
              </a:rPr>
              <a:t>Who is affected?</a:t>
            </a:r>
            <a:endParaRPr lang="en-AU" dirty="0">
              <a:solidFill>
                <a:schemeClr val="tx1"/>
              </a:solidFill>
              <a:latin typeface="+mj-lt"/>
            </a:endParaRPr>
          </a:p>
        </p:txBody>
      </p:sp>
      <p:sp>
        <p:nvSpPr>
          <p:cNvPr id="16" name="Content Placeholder 15"/>
          <p:cNvSpPr>
            <a:spLocks noGrp="1"/>
          </p:cNvSpPr>
          <p:nvPr>
            <p:ph idx="1"/>
          </p:nvPr>
        </p:nvSpPr>
        <p:spPr>
          <a:xfrm>
            <a:off x="8815634" y="2514634"/>
            <a:ext cx="3390900" cy="2035144"/>
          </a:xfrm>
        </p:spPr>
        <p:txBody>
          <a:bodyPr>
            <a:normAutofit lnSpcReduction="10000"/>
          </a:bodyPr>
          <a:lstStyle/>
          <a:p>
            <a:pPr marL="0" indent="0">
              <a:buNone/>
            </a:pPr>
            <a:r>
              <a:rPr lang="en-AU" dirty="0" smtClean="0">
                <a:solidFill>
                  <a:schemeClr val="tx1"/>
                </a:solidFill>
                <a:latin typeface="+mj-lt"/>
              </a:rPr>
              <a:t>New South Wales</a:t>
            </a:r>
          </a:p>
          <a:p>
            <a:pPr marL="0" indent="0">
              <a:buNone/>
            </a:pPr>
            <a:r>
              <a:rPr lang="en-AU" sz="2400" dirty="0">
                <a:solidFill>
                  <a:schemeClr val="tx1"/>
                </a:solidFill>
                <a:latin typeface="+mj-lt"/>
              </a:rPr>
              <a:t>Since </a:t>
            </a:r>
            <a:r>
              <a:rPr lang="en-AU" sz="2400" dirty="0" smtClean="0">
                <a:solidFill>
                  <a:schemeClr val="tx1"/>
                </a:solidFill>
                <a:latin typeface="+mj-lt"/>
              </a:rPr>
              <a:t>2010</a:t>
            </a:r>
          </a:p>
          <a:p>
            <a:pPr marL="0" indent="0">
              <a:buNone/>
            </a:pPr>
            <a:r>
              <a:rPr lang="en-AU" sz="2400" dirty="0" smtClean="0">
                <a:solidFill>
                  <a:schemeClr val="tx1"/>
                </a:solidFill>
                <a:latin typeface="+mj-lt"/>
              </a:rPr>
              <a:t>146,000 customers</a:t>
            </a:r>
          </a:p>
          <a:p>
            <a:pPr marL="0" indent="0">
              <a:buNone/>
            </a:pPr>
            <a:r>
              <a:rPr lang="en-AU" sz="2400" dirty="0" smtClean="0">
                <a:solidFill>
                  <a:schemeClr val="tx1"/>
                </a:solidFill>
                <a:latin typeface="+mj-lt"/>
              </a:rPr>
              <a:t>Until 31 Dec 2016</a:t>
            </a:r>
          </a:p>
        </p:txBody>
      </p:sp>
      <p:sp>
        <p:nvSpPr>
          <p:cNvPr id="13"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sp>
        <p:nvSpPr>
          <p:cNvPr id="19" name="Content Placeholder 15"/>
          <p:cNvSpPr txBox="1">
            <a:spLocks/>
          </p:cNvSpPr>
          <p:nvPr/>
        </p:nvSpPr>
        <p:spPr>
          <a:xfrm>
            <a:off x="3498850" y="3967162"/>
            <a:ext cx="3492500" cy="20351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bg1"/>
                </a:solidFill>
                <a:latin typeface="Bitter"/>
                <a:ea typeface="+mn-ea"/>
                <a:cs typeface="+mn-cs"/>
              </a:defRPr>
            </a:lvl1pPr>
            <a:lvl2pPr marL="742950" indent="-285750" algn="l" defTabSz="457200" rtl="0" eaLnBrk="1" latinLnBrk="0" hangingPunct="1">
              <a:spcBef>
                <a:spcPct val="20000"/>
              </a:spcBef>
              <a:buFont typeface="Arial"/>
              <a:buChar char="–"/>
              <a:defRPr sz="2800" b="0" i="0" kern="1200">
                <a:solidFill>
                  <a:schemeClr val="bg1"/>
                </a:solidFill>
                <a:latin typeface="Bitter"/>
                <a:ea typeface="+mn-ea"/>
                <a:cs typeface="+mn-cs"/>
              </a:defRPr>
            </a:lvl2pPr>
            <a:lvl3pPr marL="1143000" indent="-228600" algn="l" defTabSz="457200" rtl="0" eaLnBrk="1" latinLnBrk="0" hangingPunct="1">
              <a:spcBef>
                <a:spcPct val="20000"/>
              </a:spcBef>
              <a:buFont typeface="Arial"/>
              <a:buChar char="•"/>
              <a:defRPr sz="2400" b="0" i="0" kern="1200">
                <a:solidFill>
                  <a:schemeClr val="bg1"/>
                </a:solidFill>
                <a:latin typeface="Bitter"/>
                <a:ea typeface="+mn-ea"/>
                <a:cs typeface="+mn-cs"/>
              </a:defRPr>
            </a:lvl3pPr>
            <a:lvl4pPr marL="1600200" indent="-228600" algn="l" defTabSz="457200" rtl="0" eaLnBrk="1" latinLnBrk="0" hangingPunct="1">
              <a:spcBef>
                <a:spcPct val="20000"/>
              </a:spcBef>
              <a:buFont typeface="Arial"/>
              <a:buChar char="–"/>
              <a:defRPr sz="2000" b="0" i="0" kern="1200">
                <a:solidFill>
                  <a:schemeClr val="bg1"/>
                </a:solidFill>
                <a:latin typeface="Bitter"/>
                <a:ea typeface="+mn-ea"/>
                <a:cs typeface="+mn-cs"/>
              </a:defRPr>
            </a:lvl4pPr>
            <a:lvl5pPr marL="2057400" indent="-228600" algn="l" defTabSz="457200" rtl="0" eaLnBrk="1" latinLnBrk="0" hangingPunct="1">
              <a:spcBef>
                <a:spcPct val="20000"/>
              </a:spcBef>
              <a:buFont typeface="Arial"/>
              <a:buChar char="»"/>
              <a:defRPr sz="2000" b="0" i="0" kern="1200">
                <a:solidFill>
                  <a:schemeClr val="bg1"/>
                </a:solidFill>
                <a:latin typeface="Bitte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dirty="0" smtClean="0">
                <a:solidFill>
                  <a:schemeClr val="tx1"/>
                </a:solidFill>
                <a:latin typeface="+mj-lt"/>
                <a:ea typeface="Proxima Nova" charset="0"/>
                <a:cs typeface="Proxima Nova" charset="0"/>
              </a:rPr>
              <a:t>Victoria</a:t>
            </a:r>
          </a:p>
          <a:p>
            <a:pPr marL="0" indent="0">
              <a:buFont typeface="Arial"/>
              <a:buNone/>
            </a:pPr>
            <a:r>
              <a:rPr lang="en-AU" sz="2400" dirty="0" smtClean="0">
                <a:solidFill>
                  <a:schemeClr val="tx1"/>
                </a:solidFill>
                <a:latin typeface="+mj-lt"/>
                <a:ea typeface="Proxima Nova" charset="0"/>
                <a:cs typeface="Proxima Nova" charset="0"/>
              </a:rPr>
              <a:t>Since 2011</a:t>
            </a:r>
          </a:p>
          <a:p>
            <a:pPr marL="0" indent="0">
              <a:buFont typeface="Arial"/>
              <a:buNone/>
            </a:pPr>
            <a:r>
              <a:rPr lang="en-AU" sz="2400" dirty="0" smtClean="0">
                <a:solidFill>
                  <a:schemeClr val="tx1"/>
                </a:solidFill>
                <a:latin typeface="+mj-lt"/>
                <a:ea typeface="Proxima Nova" charset="0"/>
                <a:cs typeface="Proxima Nova" charset="0"/>
              </a:rPr>
              <a:t>67,160 customers</a:t>
            </a:r>
          </a:p>
          <a:p>
            <a:pPr marL="0" indent="0">
              <a:buFont typeface="Arial"/>
              <a:buNone/>
            </a:pPr>
            <a:r>
              <a:rPr lang="en-AU" sz="2400" dirty="0" smtClean="0">
                <a:solidFill>
                  <a:schemeClr val="tx1"/>
                </a:solidFill>
                <a:latin typeface="+mj-lt"/>
                <a:ea typeface="Proxima Nova" charset="0"/>
                <a:cs typeface="Proxima Nova" charset="0"/>
              </a:rPr>
              <a:t>Until 31 Dec 2016</a:t>
            </a:r>
          </a:p>
        </p:txBody>
      </p:sp>
      <p:sp>
        <p:nvSpPr>
          <p:cNvPr id="21" name="Content Placeholder 15"/>
          <p:cNvSpPr txBox="1">
            <a:spLocks/>
          </p:cNvSpPr>
          <p:nvPr/>
        </p:nvSpPr>
        <p:spPr>
          <a:xfrm>
            <a:off x="218676" y="1695514"/>
            <a:ext cx="3492500" cy="20351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bg1"/>
                </a:solidFill>
                <a:latin typeface="Bitter"/>
                <a:ea typeface="+mn-ea"/>
                <a:cs typeface="+mn-cs"/>
              </a:defRPr>
            </a:lvl1pPr>
            <a:lvl2pPr marL="742950" indent="-285750" algn="l" defTabSz="457200" rtl="0" eaLnBrk="1" latinLnBrk="0" hangingPunct="1">
              <a:spcBef>
                <a:spcPct val="20000"/>
              </a:spcBef>
              <a:buFont typeface="Arial"/>
              <a:buChar char="–"/>
              <a:defRPr sz="2800" b="0" i="0" kern="1200">
                <a:solidFill>
                  <a:schemeClr val="bg1"/>
                </a:solidFill>
                <a:latin typeface="Bitter"/>
                <a:ea typeface="+mn-ea"/>
                <a:cs typeface="+mn-cs"/>
              </a:defRPr>
            </a:lvl2pPr>
            <a:lvl3pPr marL="1143000" indent="-228600" algn="l" defTabSz="457200" rtl="0" eaLnBrk="1" latinLnBrk="0" hangingPunct="1">
              <a:spcBef>
                <a:spcPct val="20000"/>
              </a:spcBef>
              <a:buFont typeface="Arial"/>
              <a:buChar char="•"/>
              <a:defRPr sz="2400" b="0" i="0" kern="1200">
                <a:solidFill>
                  <a:schemeClr val="bg1"/>
                </a:solidFill>
                <a:latin typeface="Bitter"/>
                <a:ea typeface="+mn-ea"/>
                <a:cs typeface="+mn-cs"/>
              </a:defRPr>
            </a:lvl3pPr>
            <a:lvl4pPr marL="1600200" indent="-228600" algn="l" defTabSz="457200" rtl="0" eaLnBrk="1" latinLnBrk="0" hangingPunct="1">
              <a:spcBef>
                <a:spcPct val="20000"/>
              </a:spcBef>
              <a:buFont typeface="Arial"/>
              <a:buChar char="–"/>
              <a:defRPr sz="2000" b="0" i="0" kern="1200">
                <a:solidFill>
                  <a:schemeClr val="bg1"/>
                </a:solidFill>
                <a:latin typeface="Bitter"/>
                <a:ea typeface="+mn-ea"/>
                <a:cs typeface="+mn-cs"/>
              </a:defRPr>
            </a:lvl4pPr>
            <a:lvl5pPr marL="2057400" indent="-228600" algn="l" defTabSz="457200" rtl="0" eaLnBrk="1" latinLnBrk="0" hangingPunct="1">
              <a:spcBef>
                <a:spcPct val="20000"/>
              </a:spcBef>
              <a:buFont typeface="Arial"/>
              <a:buChar char="»"/>
              <a:defRPr sz="2000" b="0" i="0" kern="1200">
                <a:solidFill>
                  <a:schemeClr val="bg1"/>
                </a:solidFill>
                <a:latin typeface="Bitte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dirty="0" smtClean="0">
                <a:solidFill>
                  <a:schemeClr val="tx1"/>
                </a:solidFill>
                <a:latin typeface="+mj-lt"/>
                <a:ea typeface="Proxima Nova" charset="0"/>
                <a:cs typeface="Proxima Nova" charset="0"/>
              </a:rPr>
              <a:t>South Australia</a:t>
            </a:r>
          </a:p>
          <a:p>
            <a:pPr marL="0" indent="0">
              <a:buFont typeface="Arial"/>
              <a:buNone/>
            </a:pPr>
            <a:r>
              <a:rPr lang="en-AU" sz="2400" dirty="0" smtClean="0">
                <a:solidFill>
                  <a:schemeClr val="tx1"/>
                </a:solidFill>
                <a:latin typeface="+mj-lt"/>
                <a:ea typeface="Proxima Nova" charset="0"/>
                <a:cs typeface="Proxima Nova" charset="0"/>
              </a:rPr>
              <a:t>Since 2011</a:t>
            </a:r>
          </a:p>
          <a:p>
            <a:pPr marL="0" indent="0">
              <a:buFont typeface="Arial"/>
              <a:buNone/>
            </a:pPr>
            <a:r>
              <a:rPr lang="en-AU" sz="2400" dirty="0" smtClean="0">
                <a:solidFill>
                  <a:schemeClr val="tx1"/>
                </a:solidFill>
                <a:latin typeface="+mj-lt"/>
                <a:ea typeface="Proxima Nova" charset="0"/>
                <a:cs typeface="Proxima Nova" charset="0"/>
              </a:rPr>
              <a:t>62,785 customers</a:t>
            </a:r>
          </a:p>
          <a:p>
            <a:pPr marL="0" indent="0">
              <a:buFont typeface="Arial"/>
              <a:buNone/>
            </a:pPr>
            <a:r>
              <a:rPr lang="en-AU" sz="2400" dirty="0" smtClean="0">
                <a:solidFill>
                  <a:schemeClr val="tx1"/>
                </a:solidFill>
                <a:latin typeface="+mj-lt"/>
                <a:ea typeface="Proxima Nova" charset="0"/>
                <a:cs typeface="Proxima Nova" charset="0"/>
              </a:rPr>
              <a:t>Until 30 Sep 2016</a:t>
            </a:r>
          </a:p>
        </p:txBody>
      </p:sp>
      <p:cxnSp>
        <p:nvCxnSpPr>
          <p:cNvPr id="23" name="Straight Connector 22"/>
          <p:cNvCxnSpPr/>
          <p:nvPr/>
        </p:nvCxnSpPr>
        <p:spPr>
          <a:xfrm>
            <a:off x="2900855" y="2963917"/>
            <a:ext cx="2871095" cy="652855"/>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022428" y="4787902"/>
            <a:ext cx="1356272" cy="36742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7796550" y="3730658"/>
            <a:ext cx="1034850" cy="39052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38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3000"/>
                            </p:stCondLst>
                            <p:childTnLst>
                              <p:par>
                                <p:cTn id="11" presetID="1" presetClass="entr" presetSubtype="0" fill="hold" grpId="0" nodeType="afterEffect">
                                  <p:stCondLst>
                                    <p:cond delay="700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grpId="0" nodeType="after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childTnLst>
                                </p:cTn>
                              </p:par>
                            </p:childTnLst>
                          </p:cTn>
                        </p:par>
                        <p:par>
                          <p:cTn id="16" fill="hold">
                            <p:stCondLst>
                              <p:cond delay="10000"/>
                            </p:stCondLst>
                            <p:childTnLst>
                              <p:par>
                                <p:cTn id="17" presetID="1" presetClass="entr" presetSubtype="0"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10000"/>
                            </p:stCondLst>
                            <p:childTnLst>
                              <p:par>
                                <p:cTn id="26" presetID="1" presetClass="entr" presetSubtype="0" fill="hold" grpId="0" nodeType="afterEffect">
                                  <p:stCondLst>
                                    <p:cond delay="70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7000"/>
                            </p:stCondLst>
                            <p:childTnLst>
                              <p:par>
                                <p:cTn id="29" presetID="1"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17000"/>
                            </p:stCondLst>
                            <p:childTnLst>
                              <p:par>
                                <p:cTn id="32" presetID="1" presetClass="entr" presetSubtype="0" fill="hold" grpId="0" nodeType="afterEffect">
                                  <p:stCondLst>
                                    <p:cond delay="700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24000"/>
                            </p:stCondLst>
                            <p:childTnLst>
                              <p:par>
                                <p:cTn id="35" presetID="1"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9"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1"/>
                </a:solidFill>
                <a:latin typeface="+mj-lt"/>
              </a:rPr>
              <a:t>Step 5: Consider more solar or a small battery</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8585200" cy="4525963"/>
          </a:xfrm>
        </p:spPr>
        <p:txBody>
          <a:bodyPr/>
          <a:lstStyle/>
          <a:p>
            <a:r>
              <a:rPr lang="en-AU" dirty="0" smtClean="0">
                <a:solidFill>
                  <a:schemeClr val="tx1"/>
                </a:solidFill>
                <a:latin typeface="+mj-lt"/>
              </a:rPr>
              <a:t>More solar might makes sense if you have a west-facing roof</a:t>
            </a:r>
          </a:p>
          <a:p>
            <a:r>
              <a:rPr lang="en-AU" dirty="0" smtClean="0">
                <a:solidFill>
                  <a:schemeClr val="tx1"/>
                </a:solidFill>
                <a:latin typeface="+mj-lt"/>
              </a:rPr>
              <a:t>May </a:t>
            </a:r>
            <a:r>
              <a:rPr lang="en-AU" smtClean="0">
                <a:solidFill>
                  <a:schemeClr val="tx1"/>
                </a:solidFill>
                <a:latin typeface="+mj-lt"/>
              </a:rPr>
              <a:t>require wholly separate </a:t>
            </a:r>
            <a:r>
              <a:rPr lang="en-AU" dirty="0" smtClean="0">
                <a:solidFill>
                  <a:schemeClr val="tx1"/>
                </a:solidFill>
                <a:latin typeface="+mj-lt"/>
              </a:rPr>
              <a:t>system </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9602088" y="1805153"/>
            <a:ext cx="1980312" cy="3271344"/>
          </a:xfrm>
          <a:prstGeom prst="rect">
            <a:avLst/>
          </a:prstGeom>
        </p:spPr>
      </p:pic>
    </p:spTree>
    <p:extLst>
      <p:ext uri="{BB962C8B-B14F-4D97-AF65-F5344CB8AC3E}">
        <p14:creationId xmlns:p14="http://schemas.microsoft.com/office/powerpoint/2010/main" val="1372079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1"/>
                </a:solidFill>
                <a:latin typeface="+mj-lt"/>
              </a:rPr>
              <a:t>Battery economics</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8585200" cy="4525963"/>
          </a:xfrm>
        </p:spPr>
        <p:txBody>
          <a:bodyPr/>
          <a:lstStyle/>
          <a:p>
            <a:pPr lvl="0"/>
            <a:r>
              <a:rPr lang="en-AU" dirty="0">
                <a:solidFill>
                  <a:prstClr val="black"/>
                </a:solidFill>
                <a:latin typeface="Calibri"/>
              </a:rPr>
              <a:t>Retrofitting batteries is not currently cost effective</a:t>
            </a:r>
          </a:p>
          <a:p>
            <a:pPr lvl="0"/>
            <a:r>
              <a:rPr lang="en-AU" dirty="0">
                <a:solidFill>
                  <a:prstClr val="black"/>
                </a:solidFill>
                <a:latin typeface="Calibri"/>
              </a:rPr>
              <a:t>Smaller batteries may become economic before 2020</a:t>
            </a:r>
            <a:endParaRPr lang="is-IS" dirty="0">
              <a:solidFill>
                <a:prstClr val="black"/>
              </a:solidFill>
              <a:latin typeface="Calibri"/>
            </a:endParaRPr>
          </a:p>
          <a:p>
            <a:pPr lvl="0"/>
            <a:r>
              <a:rPr lang="is-IS" dirty="0">
                <a:solidFill>
                  <a:prstClr val="black"/>
                </a:solidFill>
                <a:latin typeface="Calibri"/>
              </a:rPr>
              <a:t>Going offgrid is unlikely to be economic for decades</a:t>
            </a:r>
            <a:endParaRPr lang="en-AU" dirty="0">
              <a:solidFill>
                <a:prstClr val="black"/>
              </a:solidFill>
              <a:latin typeface="Calibri"/>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9602088" y="1805153"/>
            <a:ext cx="1980312" cy="3271344"/>
          </a:xfrm>
          <a:prstGeom prst="rect">
            <a:avLst/>
          </a:prstGeom>
        </p:spPr>
      </p:pic>
    </p:spTree>
    <p:extLst>
      <p:ext uri="{BB962C8B-B14F-4D97-AF65-F5344CB8AC3E}">
        <p14:creationId xmlns:p14="http://schemas.microsoft.com/office/powerpoint/2010/main" val="1760001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cstate="email">
            <a:extLst>
              <a:ext uri="{28A0092B-C50C-407E-A947-70E740481C1C}">
                <a14:useLocalDpi xmlns:a14="http://schemas.microsoft.com/office/drawing/2010/main"/>
              </a:ext>
            </a:extLst>
          </a:blip>
          <a:srcRect l="-18653" r="-18653"/>
          <a:stretch>
            <a:fillRect/>
          </a:stretch>
        </p:blipFill>
        <p:spPr>
          <a:xfrm>
            <a:off x="-532992" y="-185542"/>
            <a:ext cx="13617705" cy="7179009"/>
          </a:xfrm>
        </p:spPr>
      </p:pic>
      <p:sp>
        <p:nvSpPr>
          <p:cNvPr id="7" name="Footer Placeholder 4"/>
          <p:cNvSpPr>
            <a:spLocks noGrp="1"/>
          </p:cNvSpPr>
          <p:nvPr>
            <p:ph type="ftr" sz="quarter" idx="3"/>
          </p:nvPr>
        </p:nvSpPr>
        <p:spPr/>
        <p:txBody>
          <a:bodyPr/>
          <a:lstStyle/>
          <a:p>
            <a:r>
              <a:rPr lang="en-US" smtClean="0"/>
              <a:t>LIFE AFTER FEED IN TARIFFS</a:t>
            </a:r>
            <a:endParaRPr lang="en-US" dirty="0"/>
          </a:p>
        </p:txBody>
      </p:sp>
    </p:spTree>
    <p:extLst>
      <p:ext uri="{BB962C8B-B14F-4D97-AF65-F5344CB8AC3E}">
        <p14:creationId xmlns:p14="http://schemas.microsoft.com/office/powerpoint/2010/main" val="146295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prstClr val="black"/>
                </a:solidFill>
                <a:latin typeface="Calibri"/>
              </a:rPr>
              <a:t>Why get a </a:t>
            </a:r>
            <a:r>
              <a:rPr lang="en-AU" dirty="0" smtClean="0">
                <a:solidFill>
                  <a:prstClr val="black"/>
                </a:solidFill>
                <a:latin typeface="Calibri"/>
              </a:rPr>
              <a:t>battery?</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8585200" cy="4525963"/>
          </a:xfrm>
        </p:spPr>
        <p:txBody>
          <a:bodyPr/>
          <a:lstStyle/>
          <a:p>
            <a:r>
              <a:rPr lang="en-US" dirty="0" smtClean="0">
                <a:solidFill>
                  <a:schemeClr val="tx1"/>
                </a:solidFill>
                <a:latin typeface="Calibri" charset="0"/>
                <a:ea typeface="Calibri" charset="0"/>
                <a:cs typeface="Times New Roman" charset="0"/>
              </a:rPr>
              <a:t>Save money by reducing peak consumption </a:t>
            </a:r>
          </a:p>
          <a:p>
            <a:r>
              <a:rPr lang="en-US" dirty="0" smtClean="0">
                <a:solidFill>
                  <a:schemeClr val="tx1"/>
                </a:solidFill>
                <a:latin typeface="Calibri" charset="0"/>
                <a:ea typeface="Times New Roman" charset="0"/>
                <a:cs typeface="Times New Roman" charset="0"/>
              </a:rPr>
              <a:t>Make money by selling power back to the grid</a:t>
            </a:r>
          </a:p>
          <a:p>
            <a:r>
              <a:rPr lang="en-US" dirty="0" smtClean="0">
                <a:solidFill>
                  <a:schemeClr val="tx1"/>
                </a:solidFill>
                <a:latin typeface="Calibri" charset="0"/>
                <a:ea typeface="Times New Roman" charset="0"/>
                <a:cs typeface="Times New Roman" charset="0"/>
              </a:rPr>
              <a:t>Have backup in case of blackouts</a:t>
            </a:r>
            <a:endParaRPr lang="en-US" dirty="0" smtClean="0">
              <a:solidFill>
                <a:schemeClr val="tx1"/>
              </a:solidFill>
              <a:latin typeface="Calibri" charset="0"/>
              <a:ea typeface="Calibri" charset="0"/>
              <a:cs typeface="Times New Roman" charset="0"/>
            </a:endParaRPr>
          </a:p>
          <a:p>
            <a:r>
              <a:rPr lang="en-US" dirty="0" smtClean="0">
                <a:solidFill>
                  <a:schemeClr val="tx1"/>
                </a:solidFill>
                <a:latin typeface="Calibri" charset="0"/>
                <a:ea typeface="Calibri" charset="0"/>
                <a:cs typeface="Times New Roman" charset="0"/>
              </a:rPr>
              <a:t>Be energy independent </a:t>
            </a:r>
          </a:p>
          <a:p>
            <a:r>
              <a:rPr lang="en-US" dirty="0" smtClean="0">
                <a:solidFill>
                  <a:schemeClr val="tx1"/>
                </a:solidFill>
                <a:latin typeface="Calibri" charset="0"/>
                <a:ea typeface="Calibri" charset="0"/>
                <a:cs typeface="Times New Roman" charset="0"/>
              </a:rPr>
              <a:t>Store renewable energy </a:t>
            </a:r>
            <a:endParaRPr lang="en-AU" dirty="0" smtClean="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9602088" y="1805153"/>
            <a:ext cx="1980312" cy="3271344"/>
          </a:xfrm>
          <a:prstGeom prst="rect">
            <a:avLst/>
          </a:prstGeom>
        </p:spPr>
      </p:pic>
    </p:spTree>
    <p:extLst>
      <p:ext uri="{BB962C8B-B14F-4D97-AF65-F5344CB8AC3E}">
        <p14:creationId xmlns:p14="http://schemas.microsoft.com/office/powerpoint/2010/main" val="1202107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The logic of peak shaving</a:t>
            </a:r>
            <a:endParaRPr lang="en-US" dirty="0">
              <a:solidFill>
                <a:schemeClr val="tx1"/>
              </a:solidFill>
              <a:latin typeface="+mj-lt"/>
            </a:endParaRPr>
          </a:p>
        </p:txBody>
      </p:sp>
      <p:sp>
        <p:nvSpPr>
          <p:cNvPr id="5" name="Footer Placeholder 4"/>
          <p:cNvSpPr>
            <a:spLocks noGrp="1"/>
          </p:cNvSpPr>
          <p:nvPr>
            <p:ph type="ftr" sz="quarter" idx="3"/>
          </p:nvPr>
        </p:nvSpPr>
        <p:spPr/>
        <p:txBody>
          <a:bodyPr/>
          <a:lstStyle/>
          <a:p>
            <a:r>
              <a:rPr lang="en-US" smtClean="0"/>
              <a:t>LIFE AFTER FEED-IN TARIFFS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2666" y="1444457"/>
            <a:ext cx="8669867" cy="4647049"/>
          </a:xfrm>
          <a:prstGeom prst="rect">
            <a:avLst/>
          </a:prstGeom>
        </p:spPr>
      </p:pic>
    </p:spTree>
    <p:extLst>
      <p:ext uri="{BB962C8B-B14F-4D97-AF65-F5344CB8AC3E}">
        <p14:creationId xmlns:p14="http://schemas.microsoft.com/office/powerpoint/2010/main" val="423793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j-lt"/>
              </a:rPr>
              <a:t>The logic of peak shaving</a:t>
            </a:r>
            <a:endParaRPr lang="en-US" dirty="0">
              <a:solidFill>
                <a:schemeClr val="tx1"/>
              </a:solidFill>
              <a:latin typeface="+mj-lt"/>
            </a:endParaRPr>
          </a:p>
        </p:txBody>
      </p:sp>
      <p:sp>
        <p:nvSpPr>
          <p:cNvPr id="5" name="Footer Placeholder 4"/>
          <p:cNvSpPr>
            <a:spLocks noGrp="1"/>
          </p:cNvSpPr>
          <p:nvPr>
            <p:ph type="ftr" sz="quarter" idx="3"/>
          </p:nvPr>
        </p:nvSpPr>
        <p:spPr/>
        <p:txBody>
          <a:bodyPr/>
          <a:lstStyle/>
          <a:p>
            <a:r>
              <a:rPr lang="en-US" smtClean="0"/>
              <a:t>LIFE AFTER FEED-IN TARIFFS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24442" y="1571737"/>
            <a:ext cx="8521637" cy="4567598"/>
          </a:xfrm>
          <a:prstGeom prst="rect">
            <a:avLst/>
          </a:prstGeom>
        </p:spPr>
      </p:pic>
    </p:spTree>
    <p:extLst>
      <p:ext uri="{BB962C8B-B14F-4D97-AF65-F5344CB8AC3E}">
        <p14:creationId xmlns:p14="http://schemas.microsoft.com/office/powerpoint/2010/main" val="838194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1"/>
                </a:solidFill>
                <a:latin typeface="+mj-lt"/>
              </a:rPr>
              <a:t>Considerations</a:t>
            </a:r>
            <a:endParaRPr lang="en-AU" dirty="0">
              <a:solidFill>
                <a:schemeClr val="tx1"/>
              </a:solidFill>
              <a:latin typeface="+mj-lt"/>
            </a:endParaRPr>
          </a:p>
        </p:txBody>
      </p:sp>
      <p:sp>
        <p:nvSpPr>
          <p:cNvPr id="6" name="Content Placeholder 5"/>
          <p:cNvSpPr>
            <a:spLocks noGrp="1"/>
          </p:cNvSpPr>
          <p:nvPr>
            <p:ph sz="half" idx="1"/>
          </p:nvPr>
        </p:nvSpPr>
        <p:spPr>
          <a:xfrm>
            <a:off x="609600" y="1600201"/>
            <a:ext cx="8585200" cy="4525963"/>
          </a:xfrm>
        </p:spPr>
        <p:txBody>
          <a:bodyPr>
            <a:normAutofit lnSpcReduction="10000"/>
          </a:bodyPr>
          <a:lstStyle/>
          <a:p>
            <a:pPr lvl="0">
              <a:buFont typeface="Symbol" charset="2"/>
              <a:buChar char=""/>
            </a:pPr>
            <a:r>
              <a:rPr lang="en-US" dirty="0" smtClean="0">
                <a:solidFill>
                  <a:schemeClr val="tx1"/>
                </a:solidFill>
                <a:latin typeface="Calibri" charset="0"/>
                <a:ea typeface="Calibri" charset="0"/>
                <a:cs typeface="Times New Roman" charset="0"/>
              </a:rPr>
              <a:t>Peak shaving, backup or </a:t>
            </a:r>
            <a:r>
              <a:rPr lang="en-US" dirty="0" err="1" smtClean="0">
                <a:solidFill>
                  <a:schemeClr val="tx1"/>
                </a:solidFill>
                <a:latin typeface="Calibri" charset="0"/>
                <a:ea typeface="Calibri" charset="0"/>
                <a:cs typeface="Times New Roman" charset="0"/>
              </a:rPr>
              <a:t>offgrid</a:t>
            </a:r>
            <a:r>
              <a:rPr lang="en-US" dirty="0" smtClean="0">
                <a:solidFill>
                  <a:schemeClr val="tx1"/>
                </a:solidFill>
                <a:latin typeface="Calibri" charset="0"/>
                <a:ea typeface="Calibri" charset="0"/>
                <a:cs typeface="Times New Roman" charset="0"/>
              </a:rPr>
              <a:t> capability</a:t>
            </a:r>
            <a:endParaRPr lang="en-US" dirty="0">
              <a:solidFill>
                <a:schemeClr val="tx1"/>
              </a:solidFill>
              <a:latin typeface="Calibri" charset="0"/>
              <a:ea typeface="Calibri" charset="0"/>
              <a:cs typeface="Times New Roman" charset="0"/>
            </a:endParaRPr>
          </a:p>
          <a:p>
            <a:pPr lvl="0">
              <a:buFont typeface="Symbol" charset="2"/>
              <a:buChar char=""/>
            </a:pPr>
            <a:r>
              <a:rPr lang="en-US" dirty="0" smtClean="0">
                <a:solidFill>
                  <a:schemeClr val="tx1"/>
                </a:solidFill>
                <a:latin typeface="Calibri" charset="0"/>
                <a:ea typeface="Calibri" charset="0"/>
                <a:cs typeface="Times New Roman" charset="0"/>
              </a:rPr>
              <a:t>Matching output to solar + consumption</a:t>
            </a:r>
          </a:p>
          <a:p>
            <a:pPr lvl="0">
              <a:buFont typeface="Symbol" charset="2"/>
              <a:buChar char=""/>
            </a:pPr>
            <a:r>
              <a:rPr lang="en-US" dirty="0" smtClean="0">
                <a:solidFill>
                  <a:schemeClr val="tx1"/>
                </a:solidFill>
                <a:latin typeface="Calibri" charset="0"/>
                <a:ea typeface="Calibri" charset="0"/>
                <a:cs typeface="Times New Roman" charset="0"/>
              </a:rPr>
              <a:t>Single or modular</a:t>
            </a:r>
            <a:endParaRPr lang="en-US" dirty="0">
              <a:solidFill>
                <a:schemeClr val="tx1"/>
              </a:solidFill>
              <a:latin typeface="Calibri" charset="0"/>
              <a:ea typeface="Calibri" charset="0"/>
              <a:cs typeface="Times New Roman" charset="0"/>
            </a:endParaRPr>
          </a:p>
          <a:p>
            <a:pPr lvl="0">
              <a:buFont typeface="Symbol" charset="2"/>
              <a:buChar char=""/>
            </a:pPr>
            <a:r>
              <a:rPr lang="en-US" dirty="0">
                <a:solidFill>
                  <a:schemeClr val="tx1"/>
                </a:solidFill>
                <a:latin typeface="Calibri" charset="0"/>
                <a:ea typeface="Calibri" charset="0"/>
                <a:cs typeface="Times New Roman" charset="0"/>
              </a:rPr>
              <a:t>Power </a:t>
            </a:r>
            <a:r>
              <a:rPr lang="en-US" dirty="0" smtClean="0">
                <a:solidFill>
                  <a:schemeClr val="tx1"/>
                </a:solidFill>
                <a:latin typeface="Calibri" charset="0"/>
                <a:ea typeface="Calibri" charset="0"/>
                <a:cs typeface="Times New Roman" charset="0"/>
              </a:rPr>
              <a:t>or </a:t>
            </a:r>
            <a:r>
              <a:rPr lang="en-US" dirty="0">
                <a:solidFill>
                  <a:schemeClr val="tx1"/>
                </a:solidFill>
                <a:latin typeface="Calibri" charset="0"/>
                <a:ea typeface="Calibri" charset="0"/>
                <a:cs typeface="Times New Roman" charset="0"/>
              </a:rPr>
              <a:t>energy </a:t>
            </a:r>
          </a:p>
          <a:p>
            <a:pPr lvl="0">
              <a:buFont typeface="Symbol" charset="2"/>
              <a:buChar char=""/>
            </a:pPr>
            <a:r>
              <a:rPr lang="en-US" dirty="0" smtClean="0">
                <a:solidFill>
                  <a:schemeClr val="tx1"/>
                </a:solidFill>
                <a:latin typeface="Calibri" charset="0"/>
                <a:ea typeface="Calibri" charset="0"/>
                <a:cs typeface="Times New Roman" charset="0"/>
              </a:rPr>
              <a:t>Warranty – </a:t>
            </a:r>
            <a:r>
              <a:rPr lang="en-US" dirty="0" err="1" smtClean="0">
                <a:solidFill>
                  <a:schemeClr val="tx1"/>
                </a:solidFill>
                <a:latin typeface="Calibri" charset="0"/>
                <a:ea typeface="Calibri" charset="0"/>
                <a:cs typeface="Times New Roman" charset="0"/>
              </a:rPr>
              <a:t>eg</a:t>
            </a:r>
            <a:r>
              <a:rPr lang="en-US" dirty="0" smtClean="0">
                <a:solidFill>
                  <a:schemeClr val="tx1"/>
                </a:solidFill>
                <a:latin typeface="Calibri" charset="0"/>
                <a:ea typeface="Calibri" charset="0"/>
                <a:cs typeface="Times New Roman" charset="0"/>
              </a:rPr>
              <a:t> cycles</a:t>
            </a:r>
            <a:endParaRPr lang="en-US" dirty="0">
              <a:solidFill>
                <a:schemeClr val="tx1"/>
              </a:solidFill>
              <a:latin typeface="Calibri" charset="0"/>
              <a:ea typeface="Calibri" charset="0"/>
              <a:cs typeface="Times New Roman" charset="0"/>
            </a:endParaRPr>
          </a:p>
          <a:p>
            <a:pPr lvl="0">
              <a:buFont typeface="Symbol" charset="2"/>
              <a:buChar char=""/>
            </a:pPr>
            <a:r>
              <a:rPr lang="en-US" dirty="0">
                <a:solidFill>
                  <a:schemeClr val="tx1"/>
                </a:solidFill>
                <a:latin typeface="Calibri" charset="0"/>
                <a:ea typeface="Calibri" charset="0"/>
                <a:cs typeface="Times New Roman" charset="0"/>
              </a:rPr>
              <a:t>Tech </a:t>
            </a:r>
            <a:r>
              <a:rPr lang="en-US" dirty="0" smtClean="0">
                <a:solidFill>
                  <a:schemeClr val="tx1"/>
                </a:solidFill>
                <a:latin typeface="Calibri" charset="0"/>
                <a:ea typeface="Calibri" charset="0"/>
                <a:cs typeface="Times New Roman" charset="0"/>
              </a:rPr>
              <a:t>specs</a:t>
            </a:r>
            <a:endParaRPr lang="en-US" dirty="0">
              <a:solidFill>
                <a:schemeClr val="tx1"/>
              </a:solidFill>
              <a:latin typeface="Calibri" charset="0"/>
              <a:ea typeface="Calibri" charset="0"/>
              <a:cs typeface="Times New Roman" charset="0"/>
            </a:endParaRPr>
          </a:p>
          <a:p>
            <a:pPr lvl="0">
              <a:buFont typeface="Symbol" charset="2"/>
              <a:buChar char=""/>
            </a:pPr>
            <a:r>
              <a:rPr lang="en-US" dirty="0" smtClean="0">
                <a:solidFill>
                  <a:schemeClr val="tx1"/>
                </a:solidFill>
                <a:latin typeface="Calibri" charset="0"/>
                <a:ea typeface="Calibri" charset="0"/>
                <a:cs typeface="Times New Roman" charset="0"/>
              </a:rPr>
              <a:t>Compatibility </a:t>
            </a:r>
            <a:r>
              <a:rPr lang="en-US" dirty="0">
                <a:solidFill>
                  <a:schemeClr val="tx1"/>
                </a:solidFill>
                <a:latin typeface="Calibri" charset="0"/>
                <a:ea typeface="Calibri" charset="0"/>
                <a:cs typeface="Times New Roman" charset="0"/>
              </a:rPr>
              <a:t>with hybrid inverters</a:t>
            </a:r>
          </a:p>
          <a:p>
            <a:pPr lvl="0">
              <a:buFont typeface="Symbol" charset="2"/>
              <a:buChar char=""/>
            </a:pPr>
            <a:r>
              <a:rPr lang="en-US" dirty="0">
                <a:solidFill>
                  <a:schemeClr val="tx1"/>
                </a:solidFill>
                <a:latin typeface="Calibri" charset="0"/>
                <a:ea typeface="Calibri" charset="0"/>
                <a:cs typeface="Times New Roman" charset="0"/>
              </a:rPr>
              <a:t>Environmental (lifecycle) </a:t>
            </a:r>
            <a:r>
              <a:rPr lang="en-US" dirty="0" smtClean="0">
                <a:solidFill>
                  <a:schemeClr val="tx1"/>
                </a:solidFill>
                <a:latin typeface="Calibri" charset="0"/>
                <a:ea typeface="Calibri" charset="0"/>
                <a:cs typeface="Times New Roman" charset="0"/>
              </a:rPr>
              <a:t>concerns</a:t>
            </a:r>
            <a:endParaRPr lang="en-US" dirty="0">
              <a:solidFill>
                <a:schemeClr val="tx1"/>
              </a:solidFill>
              <a:effectLst/>
              <a:latin typeface="Calibri" charset="0"/>
              <a:ea typeface="Calibri" charset="0"/>
              <a:cs typeface="Times New Roman" charset="0"/>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9602088" y="1805153"/>
            <a:ext cx="1980312" cy="327134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261" y="1497814"/>
            <a:ext cx="3228923" cy="3886022"/>
          </a:xfrm>
          <a:prstGeom prst="rect">
            <a:avLst/>
          </a:prstGeom>
        </p:spPr>
      </p:pic>
    </p:spTree>
    <p:extLst>
      <p:ext uri="{BB962C8B-B14F-4D97-AF65-F5344CB8AC3E}">
        <p14:creationId xmlns:p14="http://schemas.microsoft.com/office/powerpoint/2010/main" val="946524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tx1"/>
                </a:solidFill>
                <a:latin typeface="+mj-lt"/>
              </a:rPr>
              <a:t>Tesla warranty</a:t>
            </a:r>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2"/>
          <a:stretch>
            <a:fillRect/>
          </a:stretch>
        </p:blipFill>
        <p:spPr>
          <a:xfrm>
            <a:off x="9602088" y="1805153"/>
            <a:ext cx="1980312" cy="3271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133" y="1444457"/>
            <a:ext cx="10854264" cy="4743157"/>
          </a:xfrm>
          <a:prstGeom prst="rect">
            <a:avLst/>
          </a:prstGeom>
        </p:spPr>
      </p:pic>
    </p:spTree>
    <p:extLst>
      <p:ext uri="{BB962C8B-B14F-4D97-AF65-F5344CB8AC3E}">
        <p14:creationId xmlns:p14="http://schemas.microsoft.com/office/powerpoint/2010/main" val="789874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solidFill>
                  <a:schemeClr val="tx1"/>
                </a:solidFill>
                <a:latin typeface="+mj-lt"/>
              </a:rPr>
              <a:t>Offgrid</a:t>
            </a:r>
            <a:r>
              <a:rPr lang="en-AU" dirty="0" smtClean="0">
                <a:solidFill>
                  <a:schemeClr val="tx1"/>
                </a:solidFill>
                <a:latin typeface="+mj-lt"/>
              </a:rPr>
              <a:t> economics</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873067"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dirty="0" smtClean="0">
                <a:solidFill>
                  <a:prstClr val="black"/>
                </a:solidFill>
                <a:latin typeface="Calibri"/>
              </a:rPr>
              <a:t>SCENARIO 1 – TYPICAL SYDNEY HOUSEHOLD (6500kWh pa)</a:t>
            </a:r>
          </a:p>
          <a:p>
            <a:pPr defTabSz="914400">
              <a:spcBef>
                <a:spcPts val="0"/>
              </a:spcBef>
              <a:spcAft>
                <a:spcPts val="0"/>
              </a:spcAft>
            </a:pPr>
            <a:endParaRPr lang="en-AU" dirty="0" smtClean="0">
              <a:solidFill>
                <a:prstClr val="black"/>
              </a:solidFill>
              <a:latin typeface="Calibri"/>
            </a:endParaRPr>
          </a:p>
          <a:p>
            <a:pPr defTabSz="914400">
              <a:spcBef>
                <a:spcPts val="0"/>
              </a:spcBef>
              <a:spcAft>
                <a:spcPts val="0"/>
              </a:spcAft>
            </a:pPr>
            <a:r>
              <a:rPr lang="en-AU" dirty="0" smtClean="0">
                <a:solidFill>
                  <a:prstClr val="black"/>
                </a:solidFill>
                <a:latin typeface="Calibri"/>
              </a:rPr>
              <a:t>Average daily consumption = 20kWh</a:t>
            </a:r>
          </a:p>
          <a:p>
            <a:pPr defTabSz="914400">
              <a:spcBef>
                <a:spcPts val="0"/>
              </a:spcBef>
              <a:spcAft>
                <a:spcPts val="0"/>
              </a:spcAft>
            </a:pPr>
            <a:r>
              <a:rPr lang="en-AU" dirty="0" smtClean="0">
                <a:solidFill>
                  <a:prstClr val="black"/>
                </a:solidFill>
                <a:latin typeface="Calibri"/>
              </a:rPr>
              <a:t>5 day wet/cloudy spell = 100kWh</a:t>
            </a:r>
          </a:p>
          <a:p>
            <a:pPr defTabSz="914400">
              <a:spcBef>
                <a:spcPts val="0"/>
              </a:spcBef>
              <a:spcAft>
                <a:spcPts val="0"/>
              </a:spcAft>
            </a:pPr>
            <a:r>
              <a:rPr lang="en-AU" dirty="0" smtClean="0">
                <a:solidFill>
                  <a:prstClr val="black"/>
                </a:solidFill>
                <a:latin typeface="Calibri"/>
              </a:rPr>
              <a:t>Battery cost @ ~$1000/kWh = $100,000</a:t>
            </a:r>
          </a:p>
          <a:p>
            <a:pPr defTabSz="914400">
              <a:spcBef>
                <a:spcPts val="0"/>
              </a:spcBef>
              <a:spcAft>
                <a:spcPts val="0"/>
              </a:spcAft>
            </a:pPr>
            <a:r>
              <a:rPr lang="en-AU" dirty="0" smtClean="0">
                <a:solidFill>
                  <a:prstClr val="black"/>
                </a:solidFill>
                <a:latin typeface="Calibri"/>
              </a:rPr>
              <a:t>Average bill = $2000 pa</a:t>
            </a:r>
          </a:p>
          <a:p>
            <a:pPr defTabSz="914400">
              <a:spcBef>
                <a:spcPts val="0"/>
              </a:spcBef>
              <a:spcAft>
                <a:spcPts val="0"/>
              </a:spcAft>
            </a:pPr>
            <a:r>
              <a:rPr lang="en-AU" dirty="0">
                <a:solidFill>
                  <a:prstClr val="black"/>
                </a:solidFill>
                <a:latin typeface="Calibri"/>
              </a:rPr>
              <a:t>Oversimplified </a:t>
            </a:r>
            <a:r>
              <a:rPr lang="en-AU" dirty="0" smtClean="0">
                <a:solidFill>
                  <a:prstClr val="black"/>
                </a:solidFill>
                <a:latin typeface="Calibri"/>
              </a:rPr>
              <a:t>payback period = 50 years</a:t>
            </a:r>
          </a:p>
          <a:p>
            <a:pPr defTabSz="914400">
              <a:spcBef>
                <a:spcPts val="0"/>
              </a:spcBef>
              <a:spcAft>
                <a:spcPts val="0"/>
              </a:spcAft>
            </a:pPr>
            <a:endParaRPr lang="en-AU" dirty="0">
              <a:solidFill>
                <a:prstClr val="black"/>
              </a:solidFill>
              <a:latin typeface="Calibri"/>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9602088" y="1805153"/>
            <a:ext cx="1980312" cy="3271344"/>
          </a:xfrm>
          <a:prstGeom prst="rect">
            <a:avLst/>
          </a:prstGeom>
        </p:spPr>
      </p:pic>
    </p:spTree>
    <p:extLst>
      <p:ext uri="{BB962C8B-B14F-4D97-AF65-F5344CB8AC3E}">
        <p14:creationId xmlns:p14="http://schemas.microsoft.com/office/powerpoint/2010/main" val="44074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solidFill>
                  <a:schemeClr val="tx1"/>
                </a:solidFill>
                <a:latin typeface="+mj-lt"/>
              </a:rPr>
              <a:t>Offgrid</a:t>
            </a:r>
            <a:r>
              <a:rPr lang="en-AU" dirty="0" smtClean="0">
                <a:solidFill>
                  <a:schemeClr val="tx1"/>
                </a:solidFill>
                <a:latin typeface="+mj-lt"/>
              </a:rPr>
              <a:t> economics</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10160001" cy="452596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dirty="0" smtClean="0">
                <a:solidFill>
                  <a:prstClr val="black"/>
                </a:solidFill>
                <a:latin typeface="Calibri"/>
              </a:rPr>
              <a:t>SCENARIO 2 – SMALL EFFICIENT RURAL HOUSEHOLD (1500kWh pa)</a:t>
            </a:r>
          </a:p>
          <a:p>
            <a:pPr defTabSz="914400">
              <a:spcBef>
                <a:spcPts val="0"/>
              </a:spcBef>
              <a:spcAft>
                <a:spcPts val="0"/>
              </a:spcAft>
            </a:pPr>
            <a:endParaRPr lang="en-AU" dirty="0" smtClean="0">
              <a:solidFill>
                <a:prstClr val="black"/>
              </a:solidFill>
              <a:latin typeface="Calibri"/>
            </a:endParaRPr>
          </a:p>
          <a:p>
            <a:pPr defTabSz="914400">
              <a:spcBef>
                <a:spcPts val="0"/>
              </a:spcBef>
              <a:spcAft>
                <a:spcPts val="0"/>
              </a:spcAft>
            </a:pPr>
            <a:r>
              <a:rPr lang="en-AU" dirty="0" smtClean="0">
                <a:solidFill>
                  <a:prstClr val="black"/>
                </a:solidFill>
                <a:latin typeface="Calibri"/>
              </a:rPr>
              <a:t>Average daily consumption =5kWh</a:t>
            </a:r>
          </a:p>
          <a:p>
            <a:pPr defTabSz="914400">
              <a:spcBef>
                <a:spcPts val="0"/>
              </a:spcBef>
              <a:spcAft>
                <a:spcPts val="0"/>
              </a:spcAft>
            </a:pPr>
            <a:r>
              <a:rPr lang="en-AU" dirty="0">
                <a:solidFill>
                  <a:prstClr val="black"/>
                </a:solidFill>
                <a:latin typeface="Calibri"/>
              </a:rPr>
              <a:t>2</a:t>
            </a:r>
            <a:r>
              <a:rPr lang="en-AU" dirty="0" smtClean="0">
                <a:solidFill>
                  <a:prstClr val="black"/>
                </a:solidFill>
                <a:latin typeface="Calibri"/>
              </a:rPr>
              <a:t> day wet/cloudy spell* = 10kWh</a:t>
            </a:r>
          </a:p>
          <a:p>
            <a:pPr defTabSz="914400">
              <a:spcBef>
                <a:spcPts val="0"/>
              </a:spcBef>
              <a:spcAft>
                <a:spcPts val="0"/>
              </a:spcAft>
            </a:pPr>
            <a:r>
              <a:rPr lang="en-AU" dirty="0" smtClean="0">
                <a:solidFill>
                  <a:prstClr val="black"/>
                </a:solidFill>
                <a:latin typeface="Calibri"/>
              </a:rPr>
              <a:t>Battery cost @ ~$1000/kWh = $10,000</a:t>
            </a:r>
          </a:p>
          <a:p>
            <a:pPr defTabSz="914400">
              <a:spcBef>
                <a:spcPts val="0"/>
              </a:spcBef>
              <a:spcAft>
                <a:spcPts val="0"/>
              </a:spcAft>
            </a:pPr>
            <a:r>
              <a:rPr lang="en-AU" dirty="0" smtClean="0">
                <a:solidFill>
                  <a:prstClr val="black"/>
                </a:solidFill>
                <a:latin typeface="Calibri"/>
              </a:rPr>
              <a:t>Average bill = $1000 pa</a:t>
            </a:r>
          </a:p>
          <a:p>
            <a:pPr defTabSz="914400">
              <a:spcBef>
                <a:spcPts val="0"/>
              </a:spcBef>
              <a:spcAft>
                <a:spcPts val="0"/>
              </a:spcAft>
            </a:pPr>
            <a:r>
              <a:rPr lang="en-AU" dirty="0" smtClean="0">
                <a:solidFill>
                  <a:prstClr val="black"/>
                </a:solidFill>
                <a:latin typeface="Calibri"/>
              </a:rPr>
              <a:t>Oversimplified payback period = 10 years</a:t>
            </a:r>
            <a:endParaRPr lang="en-AU" dirty="0">
              <a:solidFill>
                <a:prstClr val="black"/>
              </a:solidFill>
              <a:latin typeface="Calibri"/>
            </a:endParaRPr>
          </a:p>
          <a:p>
            <a:pPr defTabSz="914400">
              <a:spcBef>
                <a:spcPts val="0"/>
              </a:spcBef>
              <a:spcAft>
                <a:spcPts val="0"/>
              </a:spcAft>
            </a:pPr>
            <a:endParaRPr lang="en-AU" dirty="0" smtClean="0">
              <a:solidFill>
                <a:prstClr val="black"/>
              </a:solidFill>
              <a:latin typeface="Calibri"/>
            </a:endParaRPr>
          </a:p>
          <a:p>
            <a:pPr marL="0" indent="0" defTabSz="914400">
              <a:spcBef>
                <a:spcPts val="0"/>
              </a:spcBef>
              <a:spcAft>
                <a:spcPts val="0"/>
              </a:spcAft>
              <a:buNone/>
            </a:pPr>
            <a:r>
              <a:rPr lang="en-AU" i="1" dirty="0" smtClean="0">
                <a:solidFill>
                  <a:prstClr val="black"/>
                </a:solidFill>
                <a:latin typeface="Calibri"/>
              </a:rPr>
              <a:t>* How much do you like candlelight and melted </a:t>
            </a:r>
            <a:r>
              <a:rPr lang="en-AU" i="1" dirty="0" err="1" smtClean="0">
                <a:solidFill>
                  <a:prstClr val="black"/>
                </a:solidFill>
                <a:latin typeface="Calibri"/>
              </a:rPr>
              <a:t>icecream</a:t>
            </a:r>
            <a:r>
              <a:rPr lang="en-AU" i="1" dirty="0" smtClean="0">
                <a:solidFill>
                  <a:prstClr val="black"/>
                </a:solidFill>
                <a:latin typeface="Calibri"/>
              </a:rPr>
              <a:t>?</a:t>
            </a:r>
            <a:endParaRPr lang="en-AU" i="1" dirty="0">
              <a:solidFill>
                <a:prstClr val="black"/>
              </a:solidFill>
              <a:latin typeface="Calibri"/>
            </a:endParaRP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9602088" y="1805153"/>
            <a:ext cx="1980312" cy="3271344"/>
          </a:xfrm>
          <a:prstGeom prst="rect">
            <a:avLst/>
          </a:prstGeom>
        </p:spPr>
      </p:pic>
    </p:spTree>
    <p:extLst>
      <p:ext uri="{BB962C8B-B14F-4D97-AF65-F5344CB8AC3E}">
        <p14:creationId xmlns:p14="http://schemas.microsoft.com/office/powerpoint/2010/main" val="74682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AU" dirty="0" smtClean="0">
                <a:solidFill>
                  <a:schemeClr val="tx1"/>
                </a:solidFill>
                <a:latin typeface="+mj-lt"/>
              </a:rPr>
              <a:t>Bill shock</a:t>
            </a:r>
            <a:endParaRPr lang="en-AU" dirty="0">
              <a:solidFill>
                <a:schemeClr val="tx1"/>
              </a:solidFill>
              <a:latin typeface="+mj-lt"/>
            </a:endParaRPr>
          </a:p>
        </p:txBody>
      </p:sp>
      <p:sp>
        <p:nvSpPr>
          <p:cNvPr id="13"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658" y="0"/>
            <a:ext cx="12252658" cy="7337348"/>
          </a:xfrm>
        </p:spPr>
      </p:pic>
    </p:spTree>
    <p:extLst>
      <p:ext uri="{BB962C8B-B14F-4D97-AF65-F5344CB8AC3E}">
        <p14:creationId xmlns:p14="http://schemas.microsoft.com/office/powerpoint/2010/main" val="1822678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STEP 5: WHAT TO DO?</a:t>
            </a:r>
            <a:endParaRPr lang="en-AU" dirty="0">
              <a:solidFill>
                <a:schemeClr val="tx1"/>
              </a:solidFill>
              <a:latin typeface="+mj-lt"/>
            </a:endParaRPr>
          </a:p>
        </p:txBody>
      </p:sp>
      <p:sp>
        <p:nvSpPr>
          <p:cNvPr id="6" name="Content Placeholder 5"/>
          <p:cNvSpPr>
            <a:spLocks noGrp="1"/>
          </p:cNvSpPr>
          <p:nvPr>
            <p:ph sz="half" idx="1"/>
          </p:nvPr>
        </p:nvSpPr>
        <p:spPr>
          <a:xfrm>
            <a:off x="609599" y="1600201"/>
            <a:ext cx="8652933" cy="4525963"/>
          </a:xfrm>
        </p:spPr>
        <p:txBody>
          <a:bodyPr/>
          <a:lstStyle/>
          <a:p>
            <a:r>
              <a:rPr lang="en-AU" dirty="0" smtClean="0">
                <a:solidFill>
                  <a:schemeClr val="tx1"/>
                </a:solidFill>
                <a:latin typeface="Calibri" charset="0"/>
                <a:ea typeface="Calibri" charset="0"/>
                <a:cs typeface="Calibri" charset="0"/>
              </a:rPr>
              <a:t>Prepare for batteries by completing steps 1-4</a:t>
            </a:r>
          </a:p>
          <a:p>
            <a:r>
              <a:rPr lang="en-AU" dirty="0" smtClean="0">
                <a:solidFill>
                  <a:schemeClr val="tx1"/>
                </a:solidFill>
                <a:latin typeface="Calibri" charset="0"/>
                <a:ea typeface="Calibri" charset="0"/>
                <a:cs typeface="Calibri" charset="0"/>
              </a:rPr>
              <a:t>Do your sums: for love or money?</a:t>
            </a:r>
          </a:p>
          <a:p>
            <a:r>
              <a:rPr lang="en-AU" dirty="0" smtClean="0">
                <a:solidFill>
                  <a:schemeClr val="tx1"/>
                </a:solidFill>
                <a:latin typeface="Calibri" charset="0"/>
                <a:ea typeface="Calibri" charset="0"/>
                <a:cs typeface="Calibri" charset="0"/>
              </a:rPr>
              <a:t>Don</a:t>
            </a:r>
            <a:r>
              <a:rPr lang="uk-UA" dirty="0" smtClean="0">
                <a:solidFill>
                  <a:schemeClr val="tx1"/>
                </a:solidFill>
                <a:latin typeface="Calibri" charset="0"/>
                <a:ea typeface="Calibri" charset="0"/>
                <a:cs typeface="Calibri" charset="0"/>
              </a:rPr>
              <a:t>’</a:t>
            </a:r>
            <a:r>
              <a:rPr lang="en-AU" dirty="0" smtClean="0">
                <a:solidFill>
                  <a:schemeClr val="tx1"/>
                </a:solidFill>
                <a:latin typeface="Calibri" charset="0"/>
                <a:ea typeface="Calibri" charset="0"/>
                <a:cs typeface="Calibri" charset="0"/>
              </a:rPr>
              <a:t>t upgrade your existing inverter until you’re ready to consider batteries</a:t>
            </a:r>
          </a:p>
          <a:p>
            <a:r>
              <a:rPr lang="en-AU" dirty="0" smtClean="0">
                <a:solidFill>
                  <a:schemeClr val="tx1"/>
                </a:solidFill>
                <a:latin typeface="Calibri" charset="0"/>
                <a:ea typeface="Calibri" charset="0"/>
                <a:cs typeface="Calibri" charset="0"/>
              </a:rPr>
              <a:t>Keep your eye on prices</a:t>
            </a:r>
          </a:p>
          <a:p>
            <a:r>
              <a:rPr lang="en-AU" dirty="0" smtClean="0">
                <a:solidFill>
                  <a:schemeClr val="tx1"/>
                </a:solidFill>
                <a:latin typeface="Calibri" charset="0"/>
                <a:ea typeface="Calibri" charset="0"/>
                <a:cs typeface="Calibri" charset="0"/>
              </a:rPr>
              <a:t>Talk to an established local solar specialist</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2"/>
          <a:stretch>
            <a:fillRect/>
          </a:stretch>
        </p:blipFill>
        <p:spPr>
          <a:xfrm>
            <a:off x="9781117" y="1600201"/>
            <a:ext cx="1801283" cy="3646500"/>
          </a:xfrm>
          <a:prstGeom prst="rect">
            <a:avLst/>
          </a:prstGeom>
        </p:spPr>
      </p:pic>
    </p:spTree>
    <p:extLst>
      <p:ext uri="{BB962C8B-B14F-4D97-AF65-F5344CB8AC3E}">
        <p14:creationId xmlns:p14="http://schemas.microsoft.com/office/powerpoint/2010/main" val="3907827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libri" charset="0"/>
                <a:ea typeface="Calibri" charset="0"/>
                <a:cs typeface="Calibri" charset="0"/>
              </a:rPr>
              <a:t>THE BOTTOM LINE</a:t>
            </a:r>
            <a:endParaRPr lang="en-US" dirty="0">
              <a:solidFill>
                <a:schemeClr val="tx1"/>
              </a:solidFill>
              <a:latin typeface="Calibri" charset="0"/>
              <a:ea typeface="Calibri" charset="0"/>
              <a:cs typeface="Calibri" charset="0"/>
            </a:endParaRPr>
          </a:p>
        </p:txBody>
      </p:sp>
      <p:sp>
        <p:nvSpPr>
          <p:cNvPr id="6" name="Content Placeholder 5"/>
          <p:cNvSpPr>
            <a:spLocks noGrp="1"/>
          </p:cNvSpPr>
          <p:nvPr>
            <p:ph sz="half" idx="1"/>
          </p:nvPr>
        </p:nvSpPr>
        <p:spPr>
          <a:xfrm>
            <a:off x="609599" y="1498603"/>
            <a:ext cx="8652933" cy="4936066"/>
          </a:xfrm>
        </p:spPr>
        <p:txBody>
          <a:bodyPr>
            <a:normAutofit fontScale="92500" lnSpcReduction="10000"/>
          </a:bodyPr>
          <a:lstStyle/>
          <a:p>
            <a:r>
              <a:rPr lang="en-US" dirty="0" smtClean="0">
                <a:solidFill>
                  <a:schemeClr val="tx1"/>
                </a:solidFill>
                <a:latin typeface="Calibri" charset="0"/>
                <a:ea typeface="Calibri" charset="0"/>
                <a:cs typeface="Calibri" charset="0"/>
              </a:rPr>
              <a:t>OPTION 1: HERE AND NOW or MINIMALIST</a:t>
            </a:r>
          </a:p>
          <a:p>
            <a:pPr lvl="1"/>
            <a:r>
              <a:rPr lang="en-US" dirty="0" smtClean="0">
                <a:solidFill>
                  <a:schemeClr val="tx1"/>
                </a:solidFill>
                <a:latin typeface="Calibri" charset="0"/>
                <a:ea typeface="Calibri" charset="0"/>
                <a:cs typeface="Calibri" charset="0"/>
              </a:rPr>
              <a:t>Follow steps 1 and 4</a:t>
            </a:r>
          </a:p>
          <a:p>
            <a:r>
              <a:rPr lang="en-US" dirty="0" smtClean="0">
                <a:solidFill>
                  <a:schemeClr val="tx1"/>
                </a:solidFill>
                <a:latin typeface="Calibri" charset="0"/>
                <a:ea typeface="Calibri" charset="0"/>
                <a:cs typeface="Calibri" charset="0"/>
              </a:rPr>
              <a:t>OPTION 2: FUTURE NO-SHOCK</a:t>
            </a:r>
          </a:p>
          <a:p>
            <a:pPr lvl="1"/>
            <a:r>
              <a:rPr lang="en-US" dirty="0" smtClean="0">
                <a:solidFill>
                  <a:schemeClr val="tx1"/>
                </a:solidFill>
                <a:latin typeface="Calibri" charset="0"/>
                <a:ea typeface="Calibri" charset="0"/>
                <a:cs typeface="Calibri" charset="0"/>
              </a:rPr>
              <a:t>G</a:t>
            </a:r>
            <a:r>
              <a:rPr lang="is-IS" dirty="0" smtClean="0">
                <a:solidFill>
                  <a:schemeClr val="tx1"/>
                </a:solidFill>
                <a:latin typeface="Calibri" charset="0"/>
                <a:ea typeface="Calibri" charset="0"/>
                <a:cs typeface="Calibri" charset="0"/>
              </a:rPr>
              <a:t>enerate most of own power</a:t>
            </a:r>
          </a:p>
          <a:p>
            <a:pPr lvl="1"/>
            <a:r>
              <a:rPr lang="is-IS" dirty="0" smtClean="0">
                <a:solidFill>
                  <a:schemeClr val="tx1"/>
                </a:solidFill>
                <a:latin typeface="Calibri" charset="0"/>
                <a:ea typeface="Calibri" charset="0"/>
                <a:cs typeface="Calibri" charset="0"/>
              </a:rPr>
              <a:t>Bills under $1000</a:t>
            </a:r>
          </a:p>
          <a:p>
            <a:pPr lvl="1"/>
            <a:r>
              <a:rPr lang="en-US" dirty="0">
                <a:solidFill>
                  <a:schemeClr val="tx1"/>
                </a:solidFill>
                <a:latin typeface="Calibri" charset="0"/>
                <a:ea typeface="Calibri" charset="0"/>
                <a:cs typeface="Calibri" charset="0"/>
              </a:rPr>
              <a:t>O</a:t>
            </a:r>
            <a:r>
              <a:rPr lang="is-IS" dirty="0">
                <a:solidFill>
                  <a:schemeClr val="tx1"/>
                </a:solidFill>
                <a:latin typeface="Calibri" charset="0"/>
                <a:ea typeface="Calibri" charset="0"/>
                <a:cs typeface="Calibri" charset="0"/>
              </a:rPr>
              <a:t>ne meter</a:t>
            </a:r>
          </a:p>
          <a:p>
            <a:pPr lvl="1"/>
            <a:r>
              <a:rPr lang="is-IS" dirty="0">
                <a:solidFill>
                  <a:schemeClr val="tx1"/>
                </a:solidFill>
                <a:latin typeface="Calibri" charset="0"/>
                <a:ea typeface="Calibri" charset="0"/>
                <a:cs typeface="Calibri" charset="0"/>
              </a:rPr>
              <a:t>One fuel </a:t>
            </a:r>
            <a:r>
              <a:rPr lang="is-IS" dirty="0" smtClean="0">
                <a:solidFill>
                  <a:schemeClr val="tx1"/>
                </a:solidFill>
                <a:latin typeface="Calibri" charset="0"/>
                <a:ea typeface="Calibri" charset="0"/>
                <a:cs typeface="Calibri" charset="0"/>
              </a:rPr>
              <a:t>source</a:t>
            </a:r>
            <a:endParaRPr lang="en-AU" dirty="0">
              <a:solidFill>
                <a:schemeClr val="tx1"/>
              </a:solidFill>
              <a:latin typeface="Calibri" charset="0"/>
              <a:ea typeface="Calibri" charset="0"/>
              <a:cs typeface="Calibri" charset="0"/>
            </a:endParaRPr>
          </a:p>
          <a:p>
            <a:r>
              <a:rPr lang="en-AU" dirty="0" smtClean="0">
                <a:solidFill>
                  <a:schemeClr val="tx1"/>
                </a:solidFill>
                <a:latin typeface="Calibri" charset="0"/>
                <a:ea typeface="Calibri" charset="0"/>
                <a:cs typeface="Calibri" charset="0"/>
              </a:rPr>
              <a:t>Then</a:t>
            </a:r>
            <a:r>
              <a:rPr lang="is-IS" dirty="0" smtClean="0">
                <a:solidFill>
                  <a:schemeClr val="tx1"/>
                </a:solidFill>
                <a:latin typeface="Calibri" charset="0"/>
                <a:ea typeface="Calibri" charset="0"/>
                <a:cs typeface="Calibri" charset="0"/>
              </a:rPr>
              <a:t>…</a:t>
            </a:r>
          </a:p>
          <a:p>
            <a:pPr lvl="1"/>
            <a:r>
              <a:rPr lang="is-IS" dirty="0" smtClean="0">
                <a:solidFill>
                  <a:schemeClr val="tx1"/>
                </a:solidFill>
                <a:latin typeface="Calibri" charset="0"/>
                <a:ea typeface="Calibri" charset="0"/>
                <a:cs typeface="Calibri" charset="0"/>
              </a:rPr>
              <a:t>Follow all 5 steps </a:t>
            </a:r>
          </a:p>
          <a:p>
            <a:pPr lvl="1"/>
            <a:r>
              <a:rPr lang="is-IS" dirty="0" smtClean="0">
                <a:solidFill>
                  <a:schemeClr val="tx1"/>
                </a:solidFill>
                <a:latin typeface="Calibri" charset="0"/>
                <a:ea typeface="Calibri" charset="0"/>
                <a:cs typeface="Calibri" charset="0"/>
              </a:rPr>
              <a:t>Don’t forget energy efficiency</a:t>
            </a:r>
          </a:p>
        </p:txBody>
      </p:sp>
      <p:sp>
        <p:nvSpPr>
          <p:cNvPr id="7"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2"/>
          <a:stretch>
            <a:fillRect/>
          </a:stretch>
        </p:blipFill>
        <p:spPr>
          <a:xfrm>
            <a:off x="9781117" y="1600201"/>
            <a:ext cx="1801283" cy="3646500"/>
          </a:xfrm>
          <a:prstGeom prst="rect">
            <a:avLst/>
          </a:prstGeom>
        </p:spPr>
      </p:pic>
    </p:spTree>
    <p:extLst>
      <p:ext uri="{BB962C8B-B14F-4D97-AF65-F5344CB8AC3E}">
        <p14:creationId xmlns:p14="http://schemas.microsoft.com/office/powerpoint/2010/main" val="2083830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Getting help</a:t>
            </a:r>
            <a:endParaRPr lang="en-AU" dirty="0">
              <a:solidFill>
                <a:schemeClr val="tx1"/>
              </a:solidFill>
              <a:latin typeface="+mj-lt"/>
            </a:endParaRPr>
          </a:p>
        </p:txBody>
      </p:sp>
      <p:sp>
        <p:nvSpPr>
          <p:cNvPr id="6" name="Content Placeholder 5"/>
          <p:cNvSpPr>
            <a:spLocks noGrp="1"/>
          </p:cNvSpPr>
          <p:nvPr>
            <p:ph idx="1"/>
          </p:nvPr>
        </p:nvSpPr>
        <p:spPr/>
        <p:txBody>
          <a:bodyPr>
            <a:noAutofit/>
          </a:bodyPr>
          <a:lstStyle/>
          <a:p>
            <a:r>
              <a:rPr lang="en-AU" sz="2800" dirty="0" smtClean="0">
                <a:solidFill>
                  <a:schemeClr val="tx1"/>
                </a:solidFill>
                <a:latin typeface="+mj-lt"/>
              </a:rPr>
              <a:t>This project: </a:t>
            </a:r>
            <a:r>
              <a:rPr lang="en-AU" sz="2800" dirty="0">
                <a:latin typeface="+mj-lt"/>
                <a:hlinkClick r:id="rId2"/>
              </a:rPr>
              <a:t>www.solarcitizens.org.au/</a:t>
            </a:r>
            <a:r>
              <a:rPr lang="en-AU" sz="2800" dirty="0" smtClean="0">
                <a:latin typeface="+mj-lt"/>
                <a:hlinkClick r:id="rId2"/>
              </a:rPr>
              <a:t>life_after_fits</a:t>
            </a:r>
            <a:endParaRPr lang="en-AU" sz="2800" dirty="0">
              <a:latin typeface="+mj-lt"/>
            </a:endParaRPr>
          </a:p>
          <a:p>
            <a:r>
              <a:rPr lang="en-AU" sz="2800" dirty="0" smtClean="0">
                <a:solidFill>
                  <a:schemeClr val="tx1"/>
                </a:solidFill>
                <a:latin typeface="+mj-lt"/>
              </a:rPr>
              <a:t>Basic info:</a:t>
            </a:r>
            <a:r>
              <a:rPr lang="en-US" sz="2800" u="sng" dirty="0" smtClean="0">
                <a:latin typeface="+mj-lt"/>
                <a:hlinkClick r:id="rId3"/>
              </a:rPr>
              <a:t>www.resourcesandenergy.nsw.gov.au</a:t>
            </a:r>
            <a:r>
              <a:rPr lang="en-US" sz="2800" u="sng" dirty="0">
                <a:latin typeface="+mj-lt"/>
                <a:hlinkClick r:id="rId3"/>
              </a:rPr>
              <a:t>/energy-consumers/solar/solar-bonus-scheme</a:t>
            </a:r>
            <a:r>
              <a:rPr lang="en-US" sz="2800" dirty="0">
                <a:latin typeface="+mj-lt"/>
              </a:rPr>
              <a:t> </a:t>
            </a:r>
            <a:endParaRPr lang="en-US" sz="2800" dirty="0" smtClean="0">
              <a:latin typeface="+mj-lt"/>
            </a:endParaRPr>
          </a:p>
          <a:p>
            <a:r>
              <a:rPr lang="en-US" sz="2800" smtClean="0">
                <a:solidFill>
                  <a:schemeClr val="tx1"/>
                </a:solidFill>
                <a:latin typeface="+mj-lt"/>
              </a:rPr>
              <a:t>Retailer </a:t>
            </a:r>
            <a:r>
              <a:rPr lang="en-US" sz="2800" dirty="0" smtClean="0">
                <a:solidFill>
                  <a:schemeClr val="tx1"/>
                </a:solidFill>
                <a:latin typeface="+mj-lt"/>
              </a:rPr>
              <a:t>comparison: </a:t>
            </a:r>
            <a:r>
              <a:rPr lang="en-US" sz="2800" u="sng" dirty="0">
                <a:latin typeface="+mj-lt"/>
                <a:hlinkClick r:id="rId4"/>
              </a:rPr>
              <a:t>www.energymadeeasy.gov.au</a:t>
            </a:r>
            <a:r>
              <a:rPr lang="en-AU" sz="2800" u="sng" dirty="0">
                <a:latin typeface="+mj-lt"/>
              </a:rPr>
              <a:t> </a:t>
            </a:r>
          </a:p>
          <a:p>
            <a:r>
              <a:rPr lang="en-US" sz="2800" dirty="0" smtClean="0">
                <a:solidFill>
                  <a:schemeClr val="tx1"/>
                </a:solidFill>
                <a:latin typeface="+mj-lt"/>
              </a:rPr>
              <a:t>Energy </a:t>
            </a:r>
            <a:r>
              <a:rPr lang="en-US" sz="2800" dirty="0">
                <a:solidFill>
                  <a:schemeClr val="tx1"/>
                </a:solidFill>
                <a:latin typeface="+mj-lt"/>
              </a:rPr>
              <a:t>Storage Council: </a:t>
            </a:r>
            <a:r>
              <a:rPr lang="en-US" sz="2800" u="sng" dirty="0">
                <a:latin typeface="+mj-lt"/>
                <a:hlinkClick r:id="rId5"/>
              </a:rPr>
              <a:t>http://energystorage.org.au/wp-content/uploads/2016/05/BATTERY_GUIDE_WEB.pdf</a:t>
            </a:r>
            <a:r>
              <a:rPr lang="en-US" sz="2800" dirty="0">
                <a:latin typeface="+mj-lt"/>
              </a:rPr>
              <a:t> </a:t>
            </a:r>
            <a:endParaRPr lang="en-US" sz="2800" dirty="0" smtClean="0">
              <a:latin typeface="+mj-lt"/>
            </a:endParaRPr>
          </a:p>
          <a:p>
            <a:r>
              <a:rPr lang="en-US" sz="2800" dirty="0">
                <a:solidFill>
                  <a:schemeClr val="tx1"/>
                </a:solidFill>
                <a:latin typeface="+mj-lt"/>
              </a:rPr>
              <a:t>Home energy options: </a:t>
            </a:r>
            <a:r>
              <a:rPr lang="en-US" sz="2800" dirty="0">
                <a:solidFill>
                  <a:schemeClr val="tx1"/>
                </a:solidFill>
                <a:latin typeface="+mj-lt"/>
                <a:hlinkClick r:id="rId6"/>
              </a:rPr>
              <a:t>http://</a:t>
            </a:r>
            <a:r>
              <a:rPr lang="en-US" sz="2800" dirty="0" smtClean="0">
                <a:solidFill>
                  <a:schemeClr val="tx1"/>
                </a:solidFill>
                <a:latin typeface="+mj-lt"/>
                <a:hlinkClick r:id="rId6"/>
              </a:rPr>
              <a:t>home.nabers.com.au</a:t>
            </a:r>
            <a:r>
              <a:rPr lang="en-US" sz="2800" dirty="0" smtClean="0">
                <a:solidFill>
                  <a:schemeClr val="tx1"/>
                </a:solidFill>
                <a:latin typeface="+mj-lt"/>
              </a:rPr>
              <a:t> </a:t>
            </a:r>
            <a:endParaRPr lang="en-US" sz="2800" dirty="0">
              <a:solidFill>
                <a:schemeClr val="tx1"/>
              </a:solidFill>
              <a:latin typeface="+mj-lt"/>
            </a:endParaRPr>
          </a:p>
          <a:p>
            <a:r>
              <a:rPr lang="en-US" sz="2800" dirty="0" smtClean="0">
                <a:solidFill>
                  <a:schemeClr val="tx1"/>
                </a:solidFill>
                <a:latin typeface="+mj-lt"/>
              </a:rPr>
              <a:t>Complaints</a:t>
            </a:r>
            <a:r>
              <a:rPr lang="en-US" sz="2800" dirty="0">
                <a:solidFill>
                  <a:schemeClr val="tx1"/>
                </a:solidFill>
                <a:latin typeface="+mj-lt"/>
              </a:rPr>
              <a:t>: </a:t>
            </a:r>
            <a:r>
              <a:rPr lang="en-US" sz="2800" dirty="0" smtClean="0">
                <a:latin typeface="+mj-lt"/>
                <a:hlinkClick r:id="rId7"/>
              </a:rPr>
              <a:t>www.ewon.com.au</a:t>
            </a:r>
            <a:r>
              <a:rPr lang="en-US" sz="2800" dirty="0">
                <a:latin typeface="+mj-lt"/>
              </a:rPr>
              <a:t> </a:t>
            </a:r>
            <a:endParaRPr lang="en-AU" sz="2800" dirty="0" smtClean="0">
              <a:latin typeface="+mj-lt"/>
            </a:endParaRPr>
          </a:p>
        </p:txBody>
      </p:sp>
      <p:sp>
        <p:nvSpPr>
          <p:cNvPr id="8"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spTree>
    <p:extLst>
      <p:ext uri="{BB962C8B-B14F-4D97-AF65-F5344CB8AC3E}">
        <p14:creationId xmlns:p14="http://schemas.microsoft.com/office/powerpoint/2010/main" val="853494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266" y="4931833"/>
            <a:ext cx="3098801" cy="1362075"/>
          </a:xfrm>
        </p:spPr>
        <p:txBody>
          <a:bodyPr/>
          <a:lstStyle/>
          <a:p>
            <a:r>
              <a:rPr lang="en-AU" dirty="0" smtClean="0">
                <a:solidFill>
                  <a:schemeClr val="tx1"/>
                </a:solidFill>
                <a:latin typeface="+mj-lt"/>
              </a:rPr>
              <a:t>Thank you</a:t>
            </a:r>
            <a:endParaRPr lang="en-AU" dirty="0">
              <a:solidFill>
                <a:schemeClr val="tx1"/>
              </a:solidFill>
              <a:latin typeface="+mj-lt"/>
            </a:endParaRPr>
          </a:p>
        </p:txBody>
      </p:sp>
      <p:sp>
        <p:nvSpPr>
          <p:cNvPr id="5"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6" name="Content Placeholder 7" descr="Screen shot 2013-07-18 at 11.32.01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7146" y="386999"/>
            <a:ext cx="4847035" cy="3910141"/>
          </a:xfrm>
          <a:prstGeom prst="rect">
            <a:avLst/>
          </a:prstGeom>
        </p:spPr>
      </p:pic>
    </p:spTree>
    <p:extLst>
      <p:ext uri="{BB962C8B-B14F-4D97-AF65-F5344CB8AC3E}">
        <p14:creationId xmlns:p14="http://schemas.microsoft.com/office/powerpoint/2010/main" val="388506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Bill shock</a:t>
            </a:r>
            <a:endParaRPr lang="en-AU" dirty="0">
              <a:solidFill>
                <a:schemeClr val="tx1"/>
              </a:solidFill>
              <a:latin typeface="+mj-lt"/>
            </a:endParaRPr>
          </a:p>
        </p:txBody>
      </p:sp>
      <p:sp>
        <p:nvSpPr>
          <p:cNvPr id="3" name="Content Placeholder 2"/>
          <p:cNvSpPr>
            <a:spLocks noGrp="1"/>
          </p:cNvSpPr>
          <p:nvPr>
            <p:ph sz="half" idx="1"/>
          </p:nvPr>
        </p:nvSpPr>
        <p:spPr>
          <a:xfrm>
            <a:off x="946167" y="1676583"/>
            <a:ext cx="9992766" cy="3792884"/>
          </a:xfrm>
        </p:spPr>
        <p:txBody>
          <a:bodyPr>
            <a:noAutofit/>
          </a:bodyPr>
          <a:lstStyle/>
          <a:p>
            <a:r>
              <a:rPr lang="en-AU" sz="3600" dirty="0" smtClean="0">
                <a:solidFill>
                  <a:schemeClr val="tx1"/>
                </a:solidFill>
                <a:latin typeface="+mj-lt"/>
              </a:rPr>
              <a:t>The average loss of income for someone with a 2kW system currently on the 60c SBS is ~$1600 pa</a:t>
            </a:r>
          </a:p>
          <a:p>
            <a:r>
              <a:rPr lang="en-AU" sz="3600" dirty="0" smtClean="0">
                <a:solidFill>
                  <a:schemeClr val="tx1"/>
                </a:solidFill>
                <a:latin typeface="+mj-lt"/>
              </a:rPr>
              <a:t>Your “behind the meter” solar will still be worth about $450 pa </a:t>
            </a:r>
          </a:p>
          <a:p>
            <a:r>
              <a:rPr lang="en-AU" sz="3600" dirty="0" smtClean="0">
                <a:solidFill>
                  <a:schemeClr val="tx1"/>
                </a:solidFill>
                <a:latin typeface="+mj-lt"/>
              </a:rPr>
              <a:t>Increasing your usage from 50% to 75% will earn </a:t>
            </a:r>
            <a:r>
              <a:rPr lang="en-AU" sz="3600" smtClean="0">
                <a:solidFill>
                  <a:schemeClr val="tx1"/>
                </a:solidFill>
                <a:latin typeface="+mj-lt"/>
              </a:rPr>
              <a:t>you about another </a:t>
            </a:r>
            <a:r>
              <a:rPr lang="en-AU" sz="3600" dirty="0" smtClean="0">
                <a:solidFill>
                  <a:schemeClr val="tx1"/>
                </a:solidFill>
                <a:latin typeface="+mj-lt"/>
              </a:rPr>
              <a:t>$200 pa</a:t>
            </a:r>
          </a:p>
          <a:p>
            <a:endParaRPr lang="en-AU" sz="3600" dirty="0">
              <a:solidFill>
                <a:schemeClr val="tx1"/>
              </a:solidFill>
              <a:latin typeface="+mj-lt"/>
            </a:endParaRPr>
          </a:p>
        </p:txBody>
      </p:sp>
      <p:sp>
        <p:nvSpPr>
          <p:cNvPr id="6"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spTree>
    <p:extLst>
      <p:ext uri="{BB962C8B-B14F-4D97-AF65-F5344CB8AC3E}">
        <p14:creationId xmlns:p14="http://schemas.microsoft.com/office/powerpoint/2010/main" val="101737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Financial motivation</a:t>
            </a:r>
            <a:endParaRPr lang="en-AU" dirty="0">
              <a:solidFill>
                <a:schemeClr val="tx1"/>
              </a:solidFill>
              <a:latin typeface="+mj-lt"/>
            </a:endParaRPr>
          </a:p>
        </p:txBody>
      </p:sp>
      <p:sp>
        <p:nvSpPr>
          <p:cNvPr id="3" name="Content Placeholder 2"/>
          <p:cNvSpPr>
            <a:spLocks noGrp="1"/>
          </p:cNvSpPr>
          <p:nvPr>
            <p:ph sz="half" idx="1"/>
          </p:nvPr>
        </p:nvSpPr>
        <p:spPr>
          <a:xfrm>
            <a:off x="1200167" y="2472450"/>
            <a:ext cx="5484411" cy="2051859"/>
          </a:xfrm>
        </p:spPr>
        <p:txBody>
          <a:bodyPr>
            <a:noAutofit/>
          </a:bodyPr>
          <a:lstStyle/>
          <a:p>
            <a:pPr marL="0" indent="0">
              <a:buNone/>
            </a:pPr>
            <a:r>
              <a:rPr lang="en-AU" sz="3600" dirty="0" smtClean="0">
                <a:solidFill>
                  <a:schemeClr val="tx1"/>
                </a:solidFill>
                <a:latin typeface="+mj-lt"/>
              </a:rPr>
              <a:t>“How to minimise the financial impact of the end of the Solar Bonus Scheme”</a:t>
            </a:r>
            <a:endParaRPr lang="en-AU" sz="3600" dirty="0">
              <a:solidFill>
                <a:schemeClr val="tx1"/>
              </a:solidFill>
              <a:latin typeface="+mj-lt"/>
            </a:endParaRPr>
          </a:p>
        </p:txBody>
      </p:sp>
      <p:sp>
        <p:nvSpPr>
          <p:cNvPr id="6"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8118750" y="1959362"/>
            <a:ext cx="3006450" cy="3078033"/>
          </a:xfrm>
          <a:prstGeom prst="rect">
            <a:avLst/>
          </a:prstGeom>
        </p:spPr>
      </p:pic>
    </p:spTree>
    <p:extLst>
      <p:ext uri="{BB962C8B-B14F-4D97-AF65-F5344CB8AC3E}">
        <p14:creationId xmlns:p14="http://schemas.microsoft.com/office/powerpoint/2010/main" val="180119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tx1"/>
                </a:solidFill>
                <a:latin typeface="+mj-lt"/>
              </a:rPr>
              <a:t>T</a:t>
            </a:r>
            <a:r>
              <a:rPr lang="en-AU" dirty="0" smtClean="0">
                <a:solidFill>
                  <a:schemeClr val="tx1"/>
                </a:solidFill>
                <a:latin typeface="+mj-lt"/>
              </a:rPr>
              <a:t>ech report</a:t>
            </a:r>
            <a:endParaRPr lang="en-AU" dirty="0">
              <a:solidFill>
                <a:schemeClr val="tx1"/>
              </a:solidFill>
              <a:latin typeface="+mj-lt"/>
            </a:endParaRPr>
          </a:p>
        </p:txBody>
      </p:sp>
      <p:sp>
        <p:nvSpPr>
          <p:cNvPr id="3" name="Content Placeholder 2"/>
          <p:cNvSpPr>
            <a:spLocks noGrp="1"/>
          </p:cNvSpPr>
          <p:nvPr>
            <p:ph sz="half" idx="1"/>
          </p:nvPr>
        </p:nvSpPr>
        <p:spPr>
          <a:xfrm>
            <a:off x="609600" y="1600201"/>
            <a:ext cx="7951076" cy="4525963"/>
          </a:xfrm>
        </p:spPr>
        <p:txBody>
          <a:bodyPr>
            <a:normAutofit/>
          </a:bodyPr>
          <a:lstStyle/>
          <a:p>
            <a:r>
              <a:rPr lang="en-AU" dirty="0" smtClean="0">
                <a:solidFill>
                  <a:schemeClr val="tx1"/>
                </a:solidFill>
                <a:latin typeface="+mj-lt"/>
              </a:rPr>
              <a:t>Commissioned by Total Environment Centre</a:t>
            </a:r>
          </a:p>
          <a:p>
            <a:r>
              <a:rPr lang="en-AU" dirty="0" smtClean="0">
                <a:solidFill>
                  <a:schemeClr val="tx1"/>
                </a:solidFill>
                <a:latin typeface="+mj-lt"/>
              </a:rPr>
              <a:t>Prepared by Alternative Technology Association</a:t>
            </a:r>
          </a:p>
          <a:p>
            <a:r>
              <a:rPr lang="en-AU" dirty="0" smtClean="0">
                <a:solidFill>
                  <a:schemeClr val="tx1"/>
                </a:solidFill>
                <a:latin typeface="+mj-lt"/>
              </a:rPr>
              <a:t>Describes the financial impact on customers of the end of premium feed-in-tariffs</a:t>
            </a:r>
          </a:p>
          <a:p>
            <a:r>
              <a:rPr lang="en-AU" dirty="0" smtClean="0">
                <a:solidFill>
                  <a:schemeClr val="tx1"/>
                </a:solidFill>
                <a:latin typeface="+mj-lt"/>
              </a:rPr>
              <a:t>Outlines opportunities such as metering, retail strategies, batteries, etc.</a:t>
            </a:r>
          </a:p>
          <a:p>
            <a:endParaRPr lang="en-AU" dirty="0">
              <a:solidFill>
                <a:schemeClr val="tx1"/>
              </a:solidFill>
              <a:latin typeface="+mj-lt"/>
            </a:endParaRPr>
          </a:p>
        </p:txBody>
      </p:sp>
      <p:sp>
        <p:nvSpPr>
          <p:cNvPr id="7" name="Footer Placeholder 4"/>
          <p:cNvSpPr>
            <a:spLocks noGrp="1"/>
          </p:cNvSpPr>
          <p:nvPr>
            <p:ph type="ftr" sz="quarter" idx="3"/>
          </p:nvPr>
        </p:nvSpPr>
        <p:spPr/>
        <p:txBody>
          <a:bodyPr/>
          <a:lstStyle/>
          <a:p>
            <a:r>
              <a:rPr lang="en-US" smtClean="0">
                <a:solidFill>
                  <a:schemeClr val="tx1"/>
                </a:solidFill>
              </a:rPr>
              <a:t>LIFE AFTER FEED IN TARIFFS</a:t>
            </a:r>
            <a:endParaRPr lang="en-US" dirty="0">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2142" y="800207"/>
            <a:ext cx="3393380" cy="4801564"/>
          </a:xfrm>
          <a:prstGeom prst="rect">
            <a:avLst/>
          </a:prstGeom>
        </p:spPr>
      </p:pic>
    </p:spTree>
    <p:extLst>
      <p:ext uri="{BB962C8B-B14F-4D97-AF65-F5344CB8AC3E}">
        <p14:creationId xmlns:p14="http://schemas.microsoft.com/office/powerpoint/2010/main" val="5437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1" presetClass="entr" presetSubtype="0" fill="hold" nodeType="afterEffect">
                                  <p:stCondLst>
                                    <p:cond delay="400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8000"/>
                            </p:stCondLst>
                            <p:childTnLst>
                              <p:par>
                                <p:cTn id="13" presetID="1" presetClass="entr" presetSubtype="0" fill="hold" nodeType="afterEffect">
                                  <p:stCondLst>
                                    <p:cond delay="400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12000"/>
                            </p:stCondLst>
                            <p:childTnLst>
                              <p:par>
                                <p:cTn id="16" presetID="1" presetClass="entr" presetSubtype="0" fill="hold" nodeType="afterEffect">
                                  <p:stCondLst>
                                    <p:cond delay="400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16000"/>
                            </p:stCondLst>
                            <p:childTnLst>
                              <p:par>
                                <p:cTn id="19" presetID="1" presetClass="entr" presetSubtype="0" fill="hold" nodeType="afterEffect">
                                  <p:stCondLst>
                                    <p:cond delay="400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latin typeface="+mj-lt"/>
              </a:rPr>
              <a:t>Key terms</a:t>
            </a:r>
            <a:endParaRPr lang="en-AU" dirty="0">
              <a:solidFill>
                <a:schemeClr val="tx1"/>
              </a:solidFill>
              <a:latin typeface="+mj-lt"/>
            </a:endParaRPr>
          </a:p>
        </p:txBody>
      </p:sp>
      <p:sp>
        <p:nvSpPr>
          <p:cNvPr id="3" name="Content Placeholder 2"/>
          <p:cNvSpPr>
            <a:spLocks noGrp="1"/>
          </p:cNvSpPr>
          <p:nvPr>
            <p:ph sz="half" idx="1"/>
          </p:nvPr>
        </p:nvSpPr>
        <p:spPr>
          <a:xfrm>
            <a:off x="609599" y="1600201"/>
            <a:ext cx="7256585" cy="4525963"/>
          </a:xfrm>
        </p:spPr>
        <p:txBody>
          <a:bodyPr/>
          <a:lstStyle/>
          <a:p>
            <a:r>
              <a:rPr lang="en-AU" dirty="0" smtClean="0">
                <a:solidFill>
                  <a:schemeClr val="tx1"/>
                </a:solidFill>
                <a:latin typeface="+mj-lt"/>
              </a:rPr>
              <a:t>Premium feed-in tariff - 60c/kWh or 20c/kWh</a:t>
            </a:r>
          </a:p>
          <a:p>
            <a:r>
              <a:rPr lang="en-AU" dirty="0" smtClean="0">
                <a:solidFill>
                  <a:schemeClr val="tx1"/>
                </a:solidFill>
                <a:latin typeface="+mj-lt"/>
              </a:rPr>
              <a:t>Retail energy cost ~27c/kWh</a:t>
            </a:r>
          </a:p>
          <a:p>
            <a:r>
              <a:rPr lang="en-AU" dirty="0" smtClean="0">
                <a:solidFill>
                  <a:schemeClr val="tx1"/>
                </a:solidFill>
                <a:latin typeface="+mj-lt"/>
              </a:rPr>
              <a:t>Standing charges ~$1/day</a:t>
            </a:r>
          </a:p>
          <a:p>
            <a:r>
              <a:rPr lang="en-AU" dirty="0" smtClean="0">
                <a:solidFill>
                  <a:schemeClr val="tx1"/>
                </a:solidFill>
                <a:latin typeface="+mj-lt"/>
              </a:rPr>
              <a:t>Solar export price - 0-10c/kWh</a:t>
            </a:r>
          </a:p>
          <a:p>
            <a:r>
              <a:rPr lang="en-AU" dirty="0" smtClean="0">
                <a:solidFill>
                  <a:schemeClr val="tx1"/>
                </a:solidFill>
                <a:latin typeface="+mj-lt"/>
              </a:rPr>
              <a:t>Payback period</a:t>
            </a:r>
            <a:endParaRPr lang="en-AU" dirty="0">
              <a:solidFill>
                <a:schemeClr val="tx1"/>
              </a:solidFill>
              <a:latin typeface="+mj-lt"/>
            </a:endParaRPr>
          </a:p>
        </p:txBody>
      </p:sp>
      <p:sp>
        <p:nvSpPr>
          <p:cNvPr id="6" name="Footer Placeholder 4"/>
          <p:cNvSpPr>
            <a:spLocks noGrp="1"/>
          </p:cNvSpPr>
          <p:nvPr>
            <p:ph type="ftr" sz="quarter" idx="3"/>
          </p:nvPr>
        </p:nvSpPr>
        <p:spPr/>
        <p:txBody>
          <a:bodyPr/>
          <a:lstStyle/>
          <a:p>
            <a:r>
              <a:rPr lang="en-US" dirty="0" smtClean="0">
                <a:solidFill>
                  <a:schemeClr val="tx1"/>
                </a:solidFill>
              </a:rPr>
              <a:t>LIFE AFTER FEED-IN TARIFFS</a:t>
            </a:r>
            <a:endParaRPr lang="en-US" dirty="0">
              <a:solidFill>
                <a:schemeClr val="tx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3659" y="2033459"/>
            <a:ext cx="5385961" cy="2274614"/>
          </a:xfrm>
          <a:prstGeom prst="rect">
            <a:avLst/>
          </a:prstGeom>
        </p:spPr>
      </p:pic>
    </p:spTree>
    <p:extLst>
      <p:ext uri="{BB962C8B-B14F-4D97-AF65-F5344CB8AC3E}">
        <p14:creationId xmlns:p14="http://schemas.microsoft.com/office/powerpoint/2010/main" val="2696122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fe After Fi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5740</TotalTime>
  <Words>1999</Words>
  <Application>Microsoft Macintosh PowerPoint</Application>
  <PresentationFormat>Widescreen</PresentationFormat>
  <Paragraphs>336</Paragraphs>
  <Slides>53</Slides>
  <Notes>31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Bitter</vt:lpstr>
      <vt:lpstr>Calibri</vt:lpstr>
      <vt:lpstr>Proxima Nova</vt:lpstr>
      <vt:lpstr>Symbol</vt:lpstr>
      <vt:lpstr>Times New Roman</vt:lpstr>
      <vt:lpstr>Life After Fits</vt:lpstr>
      <vt:lpstr>LIFE AFTER FEED-IN TARIFFS</vt:lpstr>
      <vt:lpstr>Project partners</vt:lpstr>
      <vt:lpstr>Premium feed-in tariffs</vt:lpstr>
      <vt:lpstr>Who is affected?</vt:lpstr>
      <vt:lpstr>Bill shock</vt:lpstr>
      <vt:lpstr>Bill shock</vt:lpstr>
      <vt:lpstr>Financial motivation</vt:lpstr>
      <vt:lpstr>Tech report</vt:lpstr>
      <vt:lpstr>Key terms</vt:lpstr>
      <vt:lpstr>five step plan</vt:lpstr>
      <vt:lpstr>Before you start</vt:lpstr>
      <vt:lpstr>Step 1: Get the right metering</vt:lpstr>
      <vt:lpstr>PowerPoint Presentation</vt:lpstr>
      <vt:lpstr>Step 1: Get the right metering</vt:lpstr>
      <vt:lpstr>Step 1: Get the right metering</vt:lpstr>
      <vt:lpstr>Step 1: Get the right metering</vt:lpstr>
      <vt:lpstr>What do smart meters do?</vt:lpstr>
      <vt:lpstr>Smart meter data</vt:lpstr>
      <vt:lpstr>Passive energy monitors and in home displays</vt:lpstr>
      <vt:lpstr>Energy management systems &amp; “push controls”</vt:lpstr>
      <vt:lpstr>Selling your energy</vt:lpstr>
      <vt:lpstr>STEP 1: WHAT TO DO?</vt:lpstr>
      <vt:lpstr>Step 2: Use more of your solar electricity</vt:lpstr>
      <vt:lpstr>How much am I “wasting”?</vt:lpstr>
      <vt:lpstr>Step 2: Use more of your solar electricity</vt:lpstr>
      <vt:lpstr>Step 2: Use more of your solar electricity</vt:lpstr>
      <vt:lpstr>PowerPoint Presentation</vt:lpstr>
      <vt:lpstr>Step 2: Use more of your solar electricity</vt:lpstr>
      <vt:lpstr>Power diverters</vt:lpstr>
      <vt:lpstr>NABERS Energy Explorer</vt:lpstr>
      <vt:lpstr>STEP 2: WHAT TO DO?</vt:lpstr>
      <vt:lpstr>STEP 3: Make a plan to get off gas</vt:lpstr>
      <vt:lpstr>STEP 3: WHAT TO DO?</vt:lpstr>
      <vt:lpstr>Step 4: Get the best electricity deal</vt:lpstr>
      <vt:lpstr>Solar export prices</vt:lpstr>
      <vt:lpstr>Tariff types</vt:lpstr>
      <vt:lpstr>Ausgrid’s time of use tariffs</vt:lpstr>
      <vt:lpstr>Step 4: Get the best electricity deal</vt:lpstr>
      <vt:lpstr>STEP 4: WHAT TO DO?</vt:lpstr>
      <vt:lpstr>Step 5: Consider more solar or a small battery</vt:lpstr>
      <vt:lpstr>Battery economics</vt:lpstr>
      <vt:lpstr>PowerPoint Presentation</vt:lpstr>
      <vt:lpstr>Why get a battery?</vt:lpstr>
      <vt:lpstr>The logic of peak shaving</vt:lpstr>
      <vt:lpstr>The logic of peak shaving</vt:lpstr>
      <vt:lpstr>Considerations</vt:lpstr>
      <vt:lpstr>Tesla warranty</vt:lpstr>
      <vt:lpstr>Offgrid economics</vt:lpstr>
      <vt:lpstr>Offgrid economics</vt:lpstr>
      <vt:lpstr>STEP 5: WHAT TO DO?</vt:lpstr>
      <vt:lpstr>THE BOTTOM LINE</vt:lpstr>
      <vt:lpstr>Getting help</vt:lpstr>
      <vt:lpstr>Thank you</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Mark Byrne</cp:lastModifiedBy>
  <cp:revision>174</cp:revision>
  <cp:lastPrinted>2016-07-20T23:39:57Z</cp:lastPrinted>
  <dcterms:created xsi:type="dcterms:W3CDTF">2016-06-06T05:18:11Z</dcterms:created>
  <dcterms:modified xsi:type="dcterms:W3CDTF">2016-07-28T07:57:11Z</dcterms:modified>
</cp:coreProperties>
</file>