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56" r:id="rId2"/>
    <p:sldId id="258" r:id="rId3"/>
    <p:sldId id="261" r:id="rId4"/>
    <p:sldId id="271" r:id="rId5"/>
    <p:sldId id="259" r:id="rId6"/>
    <p:sldId id="257" r:id="rId7"/>
    <p:sldId id="262" r:id="rId8"/>
    <p:sldId id="270" r:id="rId9"/>
    <p:sldId id="260" r:id="rId10"/>
    <p:sldId id="272" r:id="rId11"/>
    <p:sldId id="268" r:id="rId12"/>
    <p:sldId id="269"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3"/>
    <p:restoredTop sz="94694"/>
  </p:normalViewPr>
  <p:slideViewPr>
    <p:cSldViewPr snapToGrid="0" snapToObjects="1">
      <p:cViewPr varScale="1">
        <p:scale>
          <a:sx n="121" d="100"/>
          <a:sy n="121" d="100"/>
        </p:scale>
        <p:origin x="73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5262AC-5465-9F46-8B07-28DD3D49FECD}" type="datetimeFigureOut">
              <a:rPr lang="en-US" smtClean="0"/>
              <a:t>12/7/19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03931-370C-E745-8137-DF1BA6B050E7}" type="slidenum">
              <a:rPr lang="en-US" smtClean="0"/>
              <a:t>‹#›</a:t>
            </a:fld>
            <a:endParaRPr lang="en-US"/>
          </a:p>
        </p:txBody>
      </p:sp>
    </p:spTree>
    <p:extLst>
      <p:ext uri="{BB962C8B-B14F-4D97-AF65-F5344CB8AC3E}">
        <p14:creationId xmlns:p14="http://schemas.microsoft.com/office/powerpoint/2010/main" val="3493043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r>
              <a:rPr lang="en-AU" sz="1200" b="0" i="0" u="none" strike="noStrike" kern="1200" dirty="0">
                <a:solidFill>
                  <a:schemeClr val="tx1"/>
                </a:solidFill>
                <a:effectLst/>
                <a:latin typeface="+mn-lt"/>
                <a:ea typeface="+mn-ea"/>
                <a:cs typeface="+mn-cs"/>
              </a:rPr>
              <a:t>Rooftop solar installed by Australian homes and businesses in on track to generate between 31-50TWh of power across the National Electricity Market by 2040, according to the Australian Energy Market Operator, and supply up to 22 per cent national demand.” RE 2018</a:t>
            </a:r>
            <a:endParaRPr lang="en-US" dirty="0"/>
          </a:p>
        </p:txBody>
      </p:sp>
      <p:sp>
        <p:nvSpPr>
          <p:cNvPr id="4" name="Slide Number Placeholder 3"/>
          <p:cNvSpPr>
            <a:spLocks noGrp="1"/>
          </p:cNvSpPr>
          <p:nvPr>
            <p:ph type="sldNum" sz="quarter" idx="5"/>
          </p:nvPr>
        </p:nvSpPr>
        <p:spPr/>
        <p:txBody>
          <a:bodyPr/>
          <a:lstStyle/>
          <a:p>
            <a:fld id="{0EB03931-370C-E745-8137-DF1BA6B050E7}" type="slidenum">
              <a:rPr lang="en-US" smtClean="0"/>
              <a:t>3</a:t>
            </a:fld>
            <a:endParaRPr lang="en-US"/>
          </a:p>
        </p:txBody>
      </p:sp>
    </p:spTree>
    <p:extLst>
      <p:ext uri="{BB962C8B-B14F-4D97-AF65-F5344CB8AC3E}">
        <p14:creationId xmlns:p14="http://schemas.microsoft.com/office/powerpoint/2010/main" val="71201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Combos possible</a:t>
            </a:r>
          </a:p>
        </p:txBody>
      </p:sp>
      <p:sp>
        <p:nvSpPr>
          <p:cNvPr id="4" name="Slide Number Placeholder 3"/>
          <p:cNvSpPr>
            <a:spLocks noGrp="1"/>
          </p:cNvSpPr>
          <p:nvPr>
            <p:ph type="sldNum" sz="quarter" idx="5"/>
          </p:nvPr>
        </p:nvSpPr>
        <p:spPr/>
        <p:txBody>
          <a:bodyPr/>
          <a:lstStyle/>
          <a:p>
            <a:fld id="{0EB03931-370C-E745-8137-DF1BA6B050E7}" type="slidenum">
              <a:rPr lang="en-US" smtClean="0"/>
              <a:t>6</a:t>
            </a:fld>
            <a:endParaRPr lang="en-US"/>
          </a:p>
        </p:txBody>
      </p:sp>
    </p:spTree>
    <p:extLst>
      <p:ext uri="{BB962C8B-B14F-4D97-AF65-F5344CB8AC3E}">
        <p14:creationId xmlns:p14="http://schemas.microsoft.com/office/powerpoint/2010/main" val="1304645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Want to capture as many as possible, and leave room </a:t>
            </a:r>
            <a:r>
              <a:rPr lang="en-US"/>
              <a:t>for unknowns</a:t>
            </a:r>
          </a:p>
        </p:txBody>
      </p:sp>
      <p:sp>
        <p:nvSpPr>
          <p:cNvPr id="4" name="Slide Number Placeholder 3"/>
          <p:cNvSpPr>
            <a:spLocks noGrp="1"/>
          </p:cNvSpPr>
          <p:nvPr>
            <p:ph type="sldNum" sz="quarter" idx="5"/>
          </p:nvPr>
        </p:nvSpPr>
        <p:spPr/>
        <p:txBody>
          <a:bodyPr/>
          <a:lstStyle/>
          <a:p>
            <a:fld id="{0EB03931-370C-E745-8137-DF1BA6B050E7}" type="slidenum">
              <a:rPr lang="en-US" smtClean="0"/>
              <a:t>7</a:t>
            </a:fld>
            <a:endParaRPr lang="en-US"/>
          </a:p>
        </p:txBody>
      </p:sp>
    </p:spTree>
    <p:extLst>
      <p:ext uri="{BB962C8B-B14F-4D97-AF65-F5344CB8AC3E}">
        <p14:creationId xmlns:p14="http://schemas.microsoft.com/office/powerpoint/2010/main" val="29814126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Second order considerations</a:t>
            </a:r>
          </a:p>
        </p:txBody>
      </p:sp>
      <p:sp>
        <p:nvSpPr>
          <p:cNvPr id="4" name="Slide Number Placeholder 3"/>
          <p:cNvSpPr>
            <a:spLocks noGrp="1"/>
          </p:cNvSpPr>
          <p:nvPr>
            <p:ph type="sldNum" sz="quarter" idx="5"/>
          </p:nvPr>
        </p:nvSpPr>
        <p:spPr/>
        <p:txBody>
          <a:bodyPr/>
          <a:lstStyle/>
          <a:p>
            <a:fld id="{0EB03931-370C-E745-8137-DF1BA6B050E7}" type="slidenum">
              <a:rPr lang="en-US" smtClean="0"/>
              <a:t>8</a:t>
            </a:fld>
            <a:endParaRPr lang="en-US"/>
          </a:p>
        </p:txBody>
      </p:sp>
    </p:spTree>
    <p:extLst>
      <p:ext uri="{BB962C8B-B14F-4D97-AF65-F5344CB8AC3E}">
        <p14:creationId xmlns:p14="http://schemas.microsoft.com/office/powerpoint/2010/main" val="37518835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Third </a:t>
            </a:r>
            <a:r>
              <a:rPr lang="en-US" dirty="0"/>
              <a:t>order considerations</a:t>
            </a:r>
          </a:p>
          <a:p>
            <a:endParaRPr lang="en-US" dirty="0"/>
          </a:p>
        </p:txBody>
      </p:sp>
      <p:sp>
        <p:nvSpPr>
          <p:cNvPr id="4" name="Slide Number Placeholder 3"/>
          <p:cNvSpPr>
            <a:spLocks noGrp="1"/>
          </p:cNvSpPr>
          <p:nvPr>
            <p:ph type="sldNum" sz="quarter" idx="5"/>
          </p:nvPr>
        </p:nvSpPr>
        <p:spPr/>
        <p:txBody>
          <a:bodyPr/>
          <a:lstStyle/>
          <a:p>
            <a:fld id="{0EB03931-370C-E745-8137-DF1BA6B050E7}" type="slidenum">
              <a:rPr lang="en-US" smtClean="0"/>
              <a:t>9</a:t>
            </a:fld>
            <a:endParaRPr lang="en-US"/>
          </a:p>
        </p:txBody>
      </p:sp>
    </p:spTree>
    <p:extLst>
      <p:ext uri="{BB962C8B-B14F-4D97-AF65-F5344CB8AC3E}">
        <p14:creationId xmlns:p14="http://schemas.microsoft.com/office/powerpoint/2010/main" val="2255164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9F7F9-DBBD-4346-8963-498BD8182A7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5A9F2A-9614-9F41-ABC1-C0040F7B241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51C7E0-F1DF-274D-B405-7A8B8B594DA8}"/>
              </a:ext>
            </a:extLst>
          </p:cNvPr>
          <p:cNvSpPr>
            <a:spLocks noGrp="1"/>
          </p:cNvSpPr>
          <p:nvPr>
            <p:ph type="dt" sz="half" idx="10"/>
          </p:nvPr>
        </p:nvSpPr>
        <p:spPr/>
        <p:txBody>
          <a:bodyPr/>
          <a:lstStyle/>
          <a:p>
            <a:fld id="{2DA3D85C-E203-DE4D-A2CF-CEDFE5B7F6F8}" type="datetimeFigureOut">
              <a:rPr lang="en-US" smtClean="0"/>
              <a:t>12/7/19</a:t>
            </a:fld>
            <a:endParaRPr lang="en-US"/>
          </a:p>
        </p:txBody>
      </p:sp>
      <p:sp>
        <p:nvSpPr>
          <p:cNvPr id="5" name="Footer Placeholder 4">
            <a:extLst>
              <a:ext uri="{FF2B5EF4-FFF2-40B4-BE49-F238E27FC236}">
                <a16:creationId xmlns:a16="http://schemas.microsoft.com/office/drawing/2014/main" id="{DA998548-C798-4E4B-8C01-CA4DD8B3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1E7B12-2D2B-D045-9F1C-E77D1593818C}"/>
              </a:ext>
            </a:extLst>
          </p:cNvPr>
          <p:cNvSpPr>
            <a:spLocks noGrp="1"/>
          </p:cNvSpPr>
          <p:nvPr>
            <p:ph type="sldNum" sz="quarter" idx="12"/>
          </p:nvPr>
        </p:nvSpPr>
        <p:spPr/>
        <p:txBody>
          <a:bodyPr/>
          <a:lstStyle/>
          <a:p>
            <a:fld id="{AD7ADD4D-4A47-B645-8A8F-176D22B63FBF}" type="slidenum">
              <a:rPr lang="en-US" smtClean="0"/>
              <a:t>‹#›</a:t>
            </a:fld>
            <a:endParaRPr lang="en-US"/>
          </a:p>
        </p:txBody>
      </p:sp>
    </p:spTree>
    <p:extLst>
      <p:ext uri="{BB962C8B-B14F-4D97-AF65-F5344CB8AC3E}">
        <p14:creationId xmlns:p14="http://schemas.microsoft.com/office/powerpoint/2010/main" val="2925002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577B8-37D9-9D4D-A49D-0D5285A7023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10222CD-98E9-F14F-8668-14C171FEB31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2E2E7-0F53-074B-B6FE-504264BB64A4}"/>
              </a:ext>
            </a:extLst>
          </p:cNvPr>
          <p:cNvSpPr>
            <a:spLocks noGrp="1"/>
          </p:cNvSpPr>
          <p:nvPr>
            <p:ph type="dt" sz="half" idx="10"/>
          </p:nvPr>
        </p:nvSpPr>
        <p:spPr/>
        <p:txBody>
          <a:bodyPr/>
          <a:lstStyle/>
          <a:p>
            <a:fld id="{2DA3D85C-E203-DE4D-A2CF-CEDFE5B7F6F8}" type="datetimeFigureOut">
              <a:rPr lang="en-US" smtClean="0"/>
              <a:t>12/7/19</a:t>
            </a:fld>
            <a:endParaRPr lang="en-US"/>
          </a:p>
        </p:txBody>
      </p:sp>
      <p:sp>
        <p:nvSpPr>
          <p:cNvPr id="5" name="Footer Placeholder 4">
            <a:extLst>
              <a:ext uri="{FF2B5EF4-FFF2-40B4-BE49-F238E27FC236}">
                <a16:creationId xmlns:a16="http://schemas.microsoft.com/office/drawing/2014/main" id="{CE79CEF6-8E76-7449-B05E-F4254F4DC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5C105A-9A9C-194E-8DFA-7DEC5B43032E}"/>
              </a:ext>
            </a:extLst>
          </p:cNvPr>
          <p:cNvSpPr>
            <a:spLocks noGrp="1"/>
          </p:cNvSpPr>
          <p:nvPr>
            <p:ph type="sldNum" sz="quarter" idx="12"/>
          </p:nvPr>
        </p:nvSpPr>
        <p:spPr/>
        <p:txBody>
          <a:bodyPr/>
          <a:lstStyle/>
          <a:p>
            <a:fld id="{AD7ADD4D-4A47-B645-8A8F-176D22B63FBF}" type="slidenum">
              <a:rPr lang="en-US" smtClean="0"/>
              <a:t>‹#›</a:t>
            </a:fld>
            <a:endParaRPr lang="en-US"/>
          </a:p>
        </p:txBody>
      </p:sp>
    </p:spTree>
    <p:extLst>
      <p:ext uri="{BB962C8B-B14F-4D97-AF65-F5344CB8AC3E}">
        <p14:creationId xmlns:p14="http://schemas.microsoft.com/office/powerpoint/2010/main" val="622263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6B6BD5A-E2C1-A242-820F-06FFB58867B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C33959-9A56-394E-812A-74385CDA88C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4B4C6-3037-C844-B07C-01DF37F853B4}"/>
              </a:ext>
            </a:extLst>
          </p:cNvPr>
          <p:cNvSpPr>
            <a:spLocks noGrp="1"/>
          </p:cNvSpPr>
          <p:nvPr>
            <p:ph type="dt" sz="half" idx="10"/>
          </p:nvPr>
        </p:nvSpPr>
        <p:spPr/>
        <p:txBody>
          <a:bodyPr/>
          <a:lstStyle/>
          <a:p>
            <a:fld id="{2DA3D85C-E203-DE4D-A2CF-CEDFE5B7F6F8}" type="datetimeFigureOut">
              <a:rPr lang="en-US" smtClean="0"/>
              <a:t>12/7/19</a:t>
            </a:fld>
            <a:endParaRPr lang="en-US"/>
          </a:p>
        </p:txBody>
      </p:sp>
      <p:sp>
        <p:nvSpPr>
          <p:cNvPr id="5" name="Footer Placeholder 4">
            <a:extLst>
              <a:ext uri="{FF2B5EF4-FFF2-40B4-BE49-F238E27FC236}">
                <a16:creationId xmlns:a16="http://schemas.microsoft.com/office/drawing/2014/main" id="{D99AD77E-A194-1F4C-8051-7200D80EB5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75A4FD-E6F9-E742-AF94-BD8346B8463F}"/>
              </a:ext>
            </a:extLst>
          </p:cNvPr>
          <p:cNvSpPr>
            <a:spLocks noGrp="1"/>
          </p:cNvSpPr>
          <p:nvPr>
            <p:ph type="sldNum" sz="quarter" idx="12"/>
          </p:nvPr>
        </p:nvSpPr>
        <p:spPr/>
        <p:txBody>
          <a:bodyPr/>
          <a:lstStyle/>
          <a:p>
            <a:fld id="{AD7ADD4D-4A47-B645-8A8F-176D22B63FBF}" type="slidenum">
              <a:rPr lang="en-US" smtClean="0"/>
              <a:t>‹#›</a:t>
            </a:fld>
            <a:endParaRPr lang="en-US"/>
          </a:p>
        </p:txBody>
      </p:sp>
    </p:spTree>
    <p:extLst>
      <p:ext uri="{BB962C8B-B14F-4D97-AF65-F5344CB8AC3E}">
        <p14:creationId xmlns:p14="http://schemas.microsoft.com/office/powerpoint/2010/main" val="1644648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FC384-D76A-E140-B3E5-42D9FBD807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9F94AD9-DD14-8943-885A-7482D1A37D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0F6AE3-9049-4642-9EDA-53D66FBC888E}"/>
              </a:ext>
            </a:extLst>
          </p:cNvPr>
          <p:cNvSpPr>
            <a:spLocks noGrp="1"/>
          </p:cNvSpPr>
          <p:nvPr>
            <p:ph type="dt" sz="half" idx="10"/>
          </p:nvPr>
        </p:nvSpPr>
        <p:spPr/>
        <p:txBody>
          <a:bodyPr/>
          <a:lstStyle/>
          <a:p>
            <a:fld id="{2DA3D85C-E203-DE4D-A2CF-CEDFE5B7F6F8}" type="datetimeFigureOut">
              <a:rPr lang="en-US" smtClean="0"/>
              <a:t>12/7/19</a:t>
            </a:fld>
            <a:endParaRPr lang="en-US"/>
          </a:p>
        </p:txBody>
      </p:sp>
      <p:sp>
        <p:nvSpPr>
          <p:cNvPr id="5" name="Footer Placeholder 4">
            <a:extLst>
              <a:ext uri="{FF2B5EF4-FFF2-40B4-BE49-F238E27FC236}">
                <a16:creationId xmlns:a16="http://schemas.microsoft.com/office/drawing/2014/main" id="{125DB06C-B870-1945-BE97-92766B5392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D3E558C-2467-5C4F-A85F-6ECE61EE86A2}"/>
              </a:ext>
            </a:extLst>
          </p:cNvPr>
          <p:cNvSpPr>
            <a:spLocks noGrp="1"/>
          </p:cNvSpPr>
          <p:nvPr>
            <p:ph type="sldNum" sz="quarter" idx="12"/>
          </p:nvPr>
        </p:nvSpPr>
        <p:spPr/>
        <p:txBody>
          <a:bodyPr/>
          <a:lstStyle/>
          <a:p>
            <a:fld id="{AD7ADD4D-4A47-B645-8A8F-176D22B63FBF}" type="slidenum">
              <a:rPr lang="en-US" smtClean="0"/>
              <a:t>‹#›</a:t>
            </a:fld>
            <a:endParaRPr lang="en-US"/>
          </a:p>
        </p:txBody>
      </p:sp>
    </p:spTree>
    <p:extLst>
      <p:ext uri="{BB962C8B-B14F-4D97-AF65-F5344CB8AC3E}">
        <p14:creationId xmlns:p14="http://schemas.microsoft.com/office/powerpoint/2010/main" val="1127757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A1F0C-197F-6448-B11F-CBBA42E6C94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C42D713-5AA1-EB44-B1A1-F092C114EFA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5E10AA1-B1F7-AD40-B06C-0E4FD88744A4}"/>
              </a:ext>
            </a:extLst>
          </p:cNvPr>
          <p:cNvSpPr>
            <a:spLocks noGrp="1"/>
          </p:cNvSpPr>
          <p:nvPr>
            <p:ph type="dt" sz="half" idx="10"/>
          </p:nvPr>
        </p:nvSpPr>
        <p:spPr/>
        <p:txBody>
          <a:bodyPr/>
          <a:lstStyle/>
          <a:p>
            <a:fld id="{2DA3D85C-E203-DE4D-A2CF-CEDFE5B7F6F8}" type="datetimeFigureOut">
              <a:rPr lang="en-US" smtClean="0"/>
              <a:t>12/7/19</a:t>
            </a:fld>
            <a:endParaRPr lang="en-US"/>
          </a:p>
        </p:txBody>
      </p:sp>
      <p:sp>
        <p:nvSpPr>
          <p:cNvPr id="5" name="Footer Placeholder 4">
            <a:extLst>
              <a:ext uri="{FF2B5EF4-FFF2-40B4-BE49-F238E27FC236}">
                <a16:creationId xmlns:a16="http://schemas.microsoft.com/office/drawing/2014/main" id="{65A43469-6587-8143-BCD2-D181F96017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B2D706-44BB-2C48-8793-7900C4F16943}"/>
              </a:ext>
            </a:extLst>
          </p:cNvPr>
          <p:cNvSpPr>
            <a:spLocks noGrp="1"/>
          </p:cNvSpPr>
          <p:nvPr>
            <p:ph type="sldNum" sz="quarter" idx="12"/>
          </p:nvPr>
        </p:nvSpPr>
        <p:spPr/>
        <p:txBody>
          <a:bodyPr/>
          <a:lstStyle/>
          <a:p>
            <a:fld id="{AD7ADD4D-4A47-B645-8A8F-176D22B63FBF}" type="slidenum">
              <a:rPr lang="en-US" smtClean="0"/>
              <a:t>‹#›</a:t>
            </a:fld>
            <a:endParaRPr lang="en-US"/>
          </a:p>
        </p:txBody>
      </p:sp>
    </p:spTree>
    <p:extLst>
      <p:ext uri="{BB962C8B-B14F-4D97-AF65-F5344CB8AC3E}">
        <p14:creationId xmlns:p14="http://schemas.microsoft.com/office/powerpoint/2010/main" val="3229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715B-D309-1D4E-BA6A-78C94AF9CA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01433C7-BB07-E74F-88E7-0CBA9CB68F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ED0FAF-1F0C-D64C-BC27-B110223F61F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4CA754C-2A3D-7F44-B8F4-A06BBF227F56}"/>
              </a:ext>
            </a:extLst>
          </p:cNvPr>
          <p:cNvSpPr>
            <a:spLocks noGrp="1"/>
          </p:cNvSpPr>
          <p:nvPr>
            <p:ph type="dt" sz="half" idx="10"/>
          </p:nvPr>
        </p:nvSpPr>
        <p:spPr/>
        <p:txBody>
          <a:bodyPr/>
          <a:lstStyle/>
          <a:p>
            <a:fld id="{2DA3D85C-E203-DE4D-A2CF-CEDFE5B7F6F8}" type="datetimeFigureOut">
              <a:rPr lang="en-US" smtClean="0"/>
              <a:t>12/7/19</a:t>
            </a:fld>
            <a:endParaRPr lang="en-US"/>
          </a:p>
        </p:txBody>
      </p:sp>
      <p:sp>
        <p:nvSpPr>
          <p:cNvPr id="6" name="Footer Placeholder 5">
            <a:extLst>
              <a:ext uri="{FF2B5EF4-FFF2-40B4-BE49-F238E27FC236}">
                <a16:creationId xmlns:a16="http://schemas.microsoft.com/office/drawing/2014/main" id="{1B146DF6-A861-6547-9C6C-A394BE4CB5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30753B-4E6B-FC49-B53A-E3C85CA4B615}"/>
              </a:ext>
            </a:extLst>
          </p:cNvPr>
          <p:cNvSpPr>
            <a:spLocks noGrp="1"/>
          </p:cNvSpPr>
          <p:nvPr>
            <p:ph type="sldNum" sz="quarter" idx="12"/>
          </p:nvPr>
        </p:nvSpPr>
        <p:spPr/>
        <p:txBody>
          <a:bodyPr/>
          <a:lstStyle/>
          <a:p>
            <a:fld id="{AD7ADD4D-4A47-B645-8A8F-176D22B63FBF}" type="slidenum">
              <a:rPr lang="en-US" smtClean="0"/>
              <a:t>‹#›</a:t>
            </a:fld>
            <a:endParaRPr lang="en-US"/>
          </a:p>
        </p:txBody>
      </p:sp>
    </p:spTree>
    <p:extLst>
      <p:ext uri="{BB962C8B-B14F-4D97-AF65-F5344CB8AC3E}">
        <p14:creationId xmlns:p14="http://schemas.microsoft.com/office/powerpoint/2010/main" val="898051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A85B-21E8-3C46-B522-96B342D96A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B99C76-2444-314D-A9ED-BCF6173580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FDB2CE-B77D-2B4D-949E-DC230B33CD5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7329C48-1B64-D441-A1CA-168F63DFFE3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5315467-4096-5E43-81C1-2F64761C23A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FD78ECB-9ED1-654D-AF9D-A575E11DF427}"/>
              </a:ext>
            </a:extLst>
          </p:cNvPr>
          <p:cNvSpPr>
            <a:spLocks noGrp="1"/>
          </p:cNvSpPr>
          <p:nvPr>
            <p:ph type="dt" sz="half" idx="10"/>
          </p:nvPr>
        </p:nvSpPr>
        <p:spPr/>
        <p:txBody>
          <a:bodyPr/>
          <a:lstStyle/>
          <a:p>
            <a:fld id="{2DA3D85C-E203-DE4D-A2CF-CEDFE5B7F6F8}" type="datetimeFigureOut">
              <a:rPr lang="en-US" smtClean="0"/>
              <a:t>12/7/19</a:t>
            </a:fld>
            <a:endParaRPr lang="en-US"/>
          </a:p>
        </p:txBody>
      </p:sp>
      <p:sp>
        <p:nvSpPr>
          <p:cNvPr id="8" name="Footer Placeholder 7">
            <a:extLst>
              <a:ext uri="{FF2B5EF4-FFF2-40B4-BE49-F238E27FC236}">
                <a16:creationId xmlns:a16="http://schemas.microsoft.com/office/drawing/2014/main" id="{62D5AFF1-3DA5-0840-8EE7-2EBB5C0D9E3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493B3F9-BBA0-B246-BCC8-9DB5FA228AB7}"/>
              </a:ext>
            </a:extLst>
          </p:cNvPr>
          <p:cNvSpPr>
            <a:spLocks noGrp="1"/>
          </p:cNvSpPr>
          <p:nvPr>
            <p:ph type="sldNum" sz="quarter" idx="12"/>
          </p:nvPr>
        </p:nvSpPr>
        <p:spPr/>
        <p:txBody>
          <a:bodyPr/>
          <a:lstStyle/>
          <a:p>
            <a:fld id="{AD7ADD4D-4A47-B645-8A8F-176D22B63FBF}" type="slidenum">
              <a:rPr lang="en-US" smtClean="0"/>
              <a:t>‹#›</a:t>
            </a:fld>
            <a:endParaRPr lang="en-US"/>
          </a:p>
        </p:txBody>
      </p:sp>
    </p:spTree>
    <p:extLst>
      <p:ext uri="{BB962C8B-B14F-4D97-AF65-F5344CB8AC3E}">
        <p14:creationId xmlns:p14="http://schemas.microsoft.com/office/powerpoint/2010/main" val="1676374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332F-A1F7-5045-82E1-10141171BC0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BDDCEFC-BC86-C647-A801-0B7088EDF647}"/>
              </a:ext>
            </a:extLst>
          </p:cNvPr>
          <p:cNvSpPr>
            <a:spLocks noGrp="1"/>
          </p:cNvSpPr>
          <p:nvPr>
            <p:ph type="dt" sz="half" idx="10"/>
          </p:nvPr>
        </p:nvSpPr>
        <p:spPr/>
        <p:txBody>
          <a:bodyPr/>
          <a:lstStyle/>
          <a:p>
            <a:fld id="{2DA3D85C-E203-DE4D-A2CF-CEDFE5B7F6F8}" type="datetimeFigureOut">
              <a:rPr lang="en-US" smtClean="0"/>
              <a:t>12/7/19</a:t>
            </a:fld>
            <a:endParaRPr lang="en-US"/>
          </a:p>
        </p:txBody>
      </p:sp>
      <p:sp>
        <p:nvSpPr>
          <p:cNvPr id="4" name="Footer Placeholder 3">
            <a:extLst>
              <a:ext uri="{FF2B5EF4-FFF2-40B4-BE49-F238E27FC236}">
                <a16:creationId xmlns:a16="http://schemas.microsoft.com/office/drawing/2014/main" id="{C6B31AEA-7B7B-9A4F-BA6A-6C0CC5A665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51B6133-5229-B444-9888-5C7C36B1AB9C}"/>
              </a:ext>
            </a:extLst>
          </p:cNvPr>
          <p:cNvSpPr>
            <a:spLocks noGrp="1"/>
          </p:cNvSpPr>
          <p:nvPr>
            <p:ph type="sldNum" sz="quarter" idx="12"/>
          </p:nvPr>
        </p:nvSpPr>
        <p:spPr/>
        <p:txBody>
          <a:bodyPr/>
          <a:lstStyle/>
          <a:p>
            <a:fld id="{AD7ADD4D-4A47-B645-8A8F-176D22B63FBF}" type="slidenum">
              <a:rPr lang="en-US" smtClean="0"/>
              <a:t>‹#›</a:t>
            </a:fld>
            <a:endParaRPr lang="en-US"/>
          </a:p>
        </p:txBody>
      </p:sp>
    </p:spTree>
    <p:extLst>
      <p:ext uri="{BB962C8B-B14F-4D97-AF65-F5344CB8AC3E}">
        <p14:creationId xmlns:p14="http://schemas.microsoft.com/office/powerpoint/2010/main" val="3428380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FD2B98E-B64F-994C-ACAC-B6B63FF26834}"/>
              </a:ext>
            </a:extLst>
          </p:cNvPr>
          <p:cNvSpPr>
            <a:spLocks noGrp="1"/>
          </p:cNvSpPr>
          <p:nvPr>
            <p:ph type="dt" sz="half" idx="10"/>
          </p:nvPr>
        </p:nvSpPr>
        <p:spPr/>
        <p:txBody>
          <a:bodyPr/>
          <a:lstStyle/>
          <a:p>
            <a:fld id="{2DA3D85C-E203-DE4D-A2CF-CEDFE5B7F6F8}" type="datetimeFigureOut">
              <a:rPr lang="en-US" smtClean="0"/>
              <a:t>12/7/19</a:t>
            </a:fld>
            <a:endParaRPr lang="en-US"/>
          </a:p>
        </p:txBody>
      </p:sp>
      <p:sp>
        <p:nvSpPr>
          <p:cNvPr id="3" name="Footer Placeholder 2">
            <a:extLst>
              <a:ext uri="{FF2B5EF4-FFF2-40B4-BE49-F238E27FC236}">
                <a16:creationId xmlns:a16="http://schemas.microsoft.com/office/drawing/2014/main" id="{2F7E49A5-7636-2944-9BEA-96549A4EFE7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CCB7D5C-3F8A-2A47-A7AF-11B67056F14E}"/>
              </a:ext>
            </a:extLst>
          </p:cNvPr>
          <p:cNvSpPr>
            <a:spLocks noGrp="1"/>
          </p:cNvSpPr>
          <p:nvPr>
            <p:ph type="sldNum" sz="quarter" idx="12"/>
          </p:nvPr>
        </p:nvSpPr>
        <p:spPr/>
        <p:txBody>
          <a:bodyPr/>
          <a:lstStyle/>
          <a:p>
            <a:fld id="{AD7ADD4D-4A47-B645-8A8F-176D22B63FBF}" type="slidenum">
              <a:rPr lang="en-US" smtClean="0"/>
              <a:t>‹#›</a:t>
            </a:fld>
            <a:endParaRPr lang="en-US"/>
          </a:p>
        </p:txBody>
      </p:sp>
    </p:spTree>
    <p:extLst>
      <p:ext uri="{BB962C8B-B14F-4D97-AF65-F5344CB8AC3E}">
        <p14:creationId xmlns:p14="http://schemas.microsoft.com/office/powerpoint/2010/main" val="4282610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0FD93F-B9ED-4848-A9E8-69037DBDB4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ACE5654-A8E8-F64B-9840-3BA3BCC17D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75B644-68A2-DA46-8D7F-E4912256AE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6193B5D-E2D9-D744-84E8-AA809F6C7022}"/>
              </a:ext>
            </a:extLst>
          </p:cNvPr>
          <p:cNvSpPr>
            <a:spLocks noGrp="1"/>
          </p:cNvSpPr>
          <p:nvPr>
            <p:ph type="dt" sz="half" idx="10"/>
          </p:nvPr>
        </p:nvSpPr>
        <p:spPr/>
        <p:txBody>
          <a:bodyPr/>
          <a:lstStyle/>
          <a:p>
            <a:fld id="{2DA3D85C-E203-DE4D-A2CF-CEDFE5B7F6F8}" type="datetimeFigureOut">
              <a:rPr lang="en-US" smtClean="0"/>
              <a:t>12/7/19</a:t>
            </a:fld>
            <a:endParaRPr lang="en-US"/>
          </a:p>
        </p:txBody>
      </p:sp>
      <p:sp>
        <p:nvSpPr>
          <p:cNvPr id="6" name="Footer Placeholder 5">
            <a:extLst>
              <a:ext uri="{FF2B5EF4-FFF2-40B4-BE49-F238E27FC236}">
                <a16:creationId xmlns:a16="http://schemas.microsoft.com/office/drawing/2014/main" id="{73B692D7-D871-A542-82BD-B3B7FA83E5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F9D1F44-9B64-C540-9B5C-B1FBA86C6419}"/>
              </a:ext>
            </a:extLst>
          </p:cNvPr>
          <p:cNvSpPr>
            <a:spLocks noGrp="1"/>
          </p:cNvSpPr>
          <p:nvPr>
            <p:ph type="sldNum" sz="quarter" idx="12"/>
          </p:nvPr>
        </p:nvSpPr>
        <p:spPr/>
        <p:txBody>
          <a:bodyPr/>
          <a:lstStyle/>
          <a:p>
            <a:fld id="{AD7ADD4D-4A47-B645-8A8F-176D22B63FBF}" type="slidenum">
              <a:rPr lang="en-US" smtClean="0"/>
              <a:t>‹#›</a:t>
            </a:fld>
            <a:endParaRPr lang="en-US"/>
          </a:p>
        </p:txBody>
      </p:sp>
    </p:spTree>
    <p:extLst>
      <p:ext uri="{BB962C8B-B14F-4D97-AF65-F5344CB8AC3E}">
        <p14:creationId xmlns:p14="http://schemas.microsoft.com/office/powerpoint/2010/main" val="409485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E762-1247-204A-851E-20CB5B8BC7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4877EA6-4DBA-D44A-A452-8F8979EF2B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B06CB4C-0F5B-184E-95CD-0EE62A8570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3AE8A2-497C-9D49-87E7-E880D8CFC22A}"/>
              </a:ext>
            </a:extLst>
          </p:cNvPr>
          <p:cNvSpPr>
            <a:spLocks noGrp="1"/>
          </p:cNvSpPr>
          <p:nvPr>
            <p:ph type="dt" sz="half" idx="10"/>
          </p:nvPr>
        </p:nvSpPr>
        <p:spPr/>
        <p:txBody>
          <a:bodyPr/>
          <a:lstStyle/>
          <a:p>
            <a:fld id="{2DA3D85C-E203-DE4D-A2CF-CEDFE5B7F6F8}" type="datetimeFigureOut">
              <a:rPr lang="en-US" smtClean="0"/>
              <a:t>12/7/19</a:t>
            </a:fld>
            <a:endParaRPr lang="en-US"/>
          </a:p>
        </p:txBody>
      </p:sp>
      <p:sp>
        <p:nvSpPr>
          <p:cNvPr id="6" name="Footer Placeholder 5">
            <a:extLst>
              <a:ext uri="{FF2B5EF4-FFF2-40B4-BE49-F238E27FC236}">
                <a16:creationId xmlns:a16="http://schemas.microsoft.com/office/drawing/2014/main" id="{87A23B1E-53F4-8C4F-A50E-B37EBCDADF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127042-FD63-F34D-A229-951FCEB48160}"/>
              </a:ext>
            </a:extLst>
          </p:cNvPr>
          <p:cNvSpPr>
            <a:spLocks noGrp="1"/>
          </p:cNvSpPr>
          <p:nvPr>
            <p:ph type="sldNum" sz="quarter" idx="12"/>
          </p:nvPr>
        </p:nvSpPr>
        <p:spPr/>
        <p:txBody>
          <a:bodyPr/>
          <a:lstStyle/>
          <a:p>
            <a:fld id="{AD7ADD4D-4A47-B645-8A8F-176D22B63FBF}" type="slidenum">
              <a:rPr lang="en-US" smtClean="0"/>
              <a:t>‹#›</a:t>
            </a:fld>
            <a:endParaRPr lang="en-US"/>
          </a:p>
        </p:txBody>
      </p:sp>
    </p:spTree>
    <p:extLst>
      <p:ext uri="{BB962C8B-B14F-4D97-AF65-F5344CB8AC3E}">
        <p14:creationId xmlns:p14="http://schemas.microsoft.com/office/powerpoint/2010/main" val="37803640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3ACFE56-69CE-9F43-81D3-CE2650096E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63763E-38C7-214E-9D97-C5C4D9AD33C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DA0880-B099-764D-86F0-FA6C58F789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A3D85C-E203-DE4D-A2CF-CEDFE5B7F6F8}" type="datetimeFigureOut">
              <a:rPr lang="en-US" smtClean="0"/>
              <a:t>12/7/19</a:t>
            </a:fld>
            <a:endParaRPr lang="en-US"/>
          </a:p>
        </p:txBody>
      </p:sp>
      <p:sp>
        <p:nvSpPr>
          <p:cNvPr id="5" name="Footer Placeholder 4">
            <a:extLst>
              <a:ext uri="{FF2B5EF4-FFF2-40B4-BE49-F238E27FC236}">
                <a16:creationId xmlns:a16="http://schemas.microsoft.com/office/drawing/2014/main" id="{C4A44C8C-0FF5-7443-B0F1-CD3B9ED027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B2780C-C933-8446-983F-59ED2F4EBE2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7ADD4D-4A47-B645-8A8F-176D22B63FBF}" type="slidenum">
              <a:rPr lang="en-US" smtClean="0"/>
              <a:t>‹#›</a:t>
            </a:fld>
            <a:endParaRPr lang="en-US"/>
          </a:p>
        </p:txBody>
      </p:sp>
    </p:spTree>
    <p:extLst>
      <p:ext uri="{BB962C8B-B14F-4D97-AF65-F5344CB8AC3E}">
        <p14:creationId xmlns:p14="http://schemas.microsoft.com/office/powerpoint/2010/main" val="103657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E434214A-38B9-F94A-9D7C-D0B50D845EE8}"/>
              </a:ext>
            </a:extLst>
          </p:cNvPr>
          <p:cNvSpPr>
            <a:spLocks noGrp="1"/>
          </p:cNvSpPr>
          <p:nvPr>
            <p:ph type="subTitle" idx="1"/>
          </p:nvPr>
        </p:nvSpPr>
        <p:spPr>
          <a:xfrm>
            <a:off x="1524000" y="4076700"/>
            <a:ext cx="9144000" cy="1655762"/>
          </a:xfrm>
        </p:spPr>
        <p:txBody>
          <a:bodyPr/>
          <a:lstStyle/>
          <a:p>
            <a:r>
              <a:rPr lang="en-US" b="1" dirty="0">
                <a:solidFill>
                  <a:schemeClr val="bg1"/>
                </a:solidFill>
              </a:rPr>
              <a:t>Mark Byrne</a:t>
            </a:r>
          </a:p>
          <a:p>
            <a:r>
              <a:rPr lang="en-US" b="1" dirty="0">
                <a:solidFill>
                  <a:schemeClr val="bg1"/>
                </a:solidFill>
              </a:rPr>
              <a:t>Energy Market Advocate</a:t>
            </a:r>
          </a:p>
        </p:txBody>
      </p:sp>
      <p:pic>
        <p:nvPicPr>
          <p:cNvPr id="5" name="Picture 4" descr="A close up of a logo&#10;&#10;Description automatically generated">
            <a:extLst>
              <a:ext uri="{FF2B5EF4-FFF2-40B4-BE49-F238E27FC236}">
                <a16:creationId xmlns:a16="http://schemas.microsoft.com/office/drawing/2014/main" id="{E9D1D413-7E19-C044-A11C-C3F24F7EFDF0}"/>
              </a:ext>
            </a:extLst>
          </p:cNvPr>
          <p:cNvPicPr>
            <a:picLocks noChangeAspect="1"/>
          </p:cNvPicPr>
          <p:nvPr/>
        </p:nvPicPr>
        <p:blipFill>
          <a:blip r:embed="rId2"/>
          <a:stretch>
            <a:fillRect/>
          </a:stretch>
        </p:blipFill>
        <p:spPr>
          <a:xfrm>
            <a:off x="2921000" y="1125538"/>
            <a:ext cx="6350000" cy="2476500"/>
          </a:xfrm>
          <a:prstGeom prst="rect">
            <a:avLst/>
          </a:prstGeom>
        </p:spPr>
      </p:pic>
    </p:spTree>
    <p:extLst>
      <p:ext uri="{BB962C8B-B14F-4D97-AF65-F5344CB8AC3E}">
        <p14:creationId xmlns:p14="http://schemas.microsoft.com/office/powerpoint/2010/main" val="2875400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accent5">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E058E6-AC13-6242-8E73-2F7FB75A29AC}"/>
              </a:ext>
            </a:extLst>
          </p:cNvPr>
          <p:cNvPicPr>
            <a:picLocks noChangeAspect="1"/>
          </p:cNvPicPr>
          <p:nvPr/>
        </p:nvPicPr>
        <p:blipFill>
          <a:blip r:embed="rId2">
            <a:alphaModFix amt="20000"/>
          </a:blip>
          <a:stretch>
            <a:fillRect/>
          </a:stretch>
        </p:blipFill>
        <p:spPr>
          <a:xfrm>
            <a:off x="2385847" y="-34805"/>
            <a:ext cx="7409793" cy="6917795"/>
          </a:xfrm>
          <a:prstGeom prst="rect">
            <a:avLst/>
          </a:prstGeom>
        </p:spPr>
      </p:pic>
      <p:sp>
        <p:nvSpPr>
          <p:cNvPr id="2" name="Title 1">
            <a:extLst>
              <a:ext uri="{FF2B5EF4-FFF2-40B4-BE49-F238E27FC236}">
                <a16:creationId xmlns:a16="http://schemas.microsoft.com/office/drawing/2014/main" id="{EDF60741-6A85-7044-869B-77B11D762241}"/>
              </a:ext>
            </a:extLst>
          </p:cNvPr>
          <p:cNvSpPr>
            <a:spLocks noGrp="1"/>
          </p:cNvSpPr>
          <p:nvPr>
            <p:ph type="title"/>
          </p:nvPr>
        </p:nvSpPr>
        <p:spPr/>
        <p:txBody>
          <a:bodyPr/>
          <a:lstStyle/>
          <a:p>
            <a:pPr algn="ctr"/>
            <a:r>
              <a:rPr lang="en-US" dirty="0">
                <a:solidFill>
                  <a:schemeClr val="bg1"/>
                </a:solidFill>
              </a:rPr>
              <a:t>ENERFR on DER &amp; resilience</a:t>
            </a:r>
          </a:p>
        </p:txBody>
      </p:sp>
      <p:sp>
        <p:nvSpPr>
          <p:cNvPr id="3" name="Content Placeholder 2">
            <a:extLst>
              <a:ext uri="{FF2B5EF4-FFF2-40B4-BE49-F238E27FC236}">
                <a16:creationId xmlns:a16="http://schemas.microsoft.com/office/drawing/2014/main" id="{EA63C153-413A-3343-9165-6F7EBA2CC614}"/>
              </a:ext>
            </a:extLst>
          </p:cNvPr>
          <p:cNvSpPr>
            <a:spLocks noGrp="1"/>
          </p:cNvSpPr>
          <p:nvPr>
            <p:ph idx="1"/>
          </p:nvPr>
        </p:nvSpPr>
        <p:spPr/>
        <p:txBody>
          <a:bodyPr/>
          <a:lstStyle/>
          <a:p>
            <a:pPr marL="0" indent="0">
              <a:buNone/>
            </a:pPr>
            <a:r>
              <a:rPr lang="en-AU" dirty="0">
                <a:solidFill>
                  <a:schemeClr val="bg1"/>
                </a:solidFill>
              </a:rPr>
              <a:t>“Under a nested arrangement, which is a form of decentralisation, resilience is provided in layers. The outer layer might be the equivalent of a NEM region. Depending on the resources available, services and supply might be available at local (perhaps zone substation), microgrid or even individual customer level, at least for a period of time. The deeper the resource penetration, the greater the potential for local network resilience…“</a:t>
            </a:r>
          </a:p>
        </p:txBody>
      </p:sp>
    </p:spTree>
    <p:extLst>
      <p:ext uri="{BB962C8B-B14F-4D97-AF65-F5344CB8AC3E}">
        <p14:creationId xmlns:p14="http://schemas.microsoft.com/office/powerpoint/2010/main" val="25434393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5665-6EA5-644C-951E-BF89FC4EBA34}"/>
              </a:ext>
            </a:extLst>
          </p:cNvPr>
          <p:cNvSpPr>
            <a:spLocks noGrp="1"/>
          </p:cNvSpPr>
          <p:nvPr>
            <p:ph type="title"/>
          </p:nvPr>
        </p:nvSpPr>
        <p:spPr/>
        <p:txBody>
          <a:bodyPr/>
          <a:lstStyle/>
          <a:p>
            <a:pPr algn="ctr"/>
            <a:r>
              <a:rPr lang="en-US" dirty="0">
                <a:solidFill>
                  <a:schemeClr val="bg1"/>
                </a:solidFill>
              </a:rPr>
              <a:t>Export pricing pros and cons</a:t>
            </a:r>
          </a:p>
        </p:txBody>
      </p:sp>
      <p:sp>
        <p:nvSpPr>
          <p:cNvPr id="3" name="Content Placeholder 2">
            <a:extLst>
              <a:ext uri="{FF2B5EF4-FFF2-40B4-BE49-F238E27FC236}">
                <a16:creationId xmlns:a16="http://schemas.microsoft.com/office/drawing/2014/main" id="{E7908532-B236-8349-98B0-12F28799412E}"/>
              </a:ext>
            </a:extLst>
          </p:cNvPr>
          <p:cNvSpPr>
            <a:spLocks noGrp="1"/>
          </p:cNvSpPr>
          <p:nvPr>
            <p:ph idx="1"/>
          </p:nvPr>
        </p:nvSpPr>
        <p:spPr/>
        <p:txBody>
          <a:bodyPr/>
          <a:lstStyle/>
          <a:p>
            <a:pPr marL="0" indent="0">
              <a:buNone/>
            </a:pPr>
            <a:r>
              <a:rPr lang="en-US" b="1" dirty="0">
                <a:solidFill>
                  <a:schemeClr val="bg1"/>
                </a:solidFill>
              </a:rPr>
              <a:t>Pros</a:t>
            </a:r>
          </a:p>
          <a:p>
            <a:r>
              <a:rPr lang="en-AU" dirty="0">
                <a:solidFill>
                  <a:schemeClr val="bg1"/>
                </a:solidFill>
              </a:rPr>
              <a:t>DER owners pay for new network costs imposed.</a:t>
            </a:r>
          </a:p>
          <a:p>
            <a:r>
              <a:rPr lang="en-AU" dirty="0">
                <a:solidFill>
                  <a:schemeClr val="bg1"/>
                </a:solidFill>
              </a:rPr>
              <a:t>DER owners rewarded for network benefits.</a:t>
            </a:r>
          </a:p>
          <a:p>
            <a:r>
              <a:rPr lang="en-AU" dirty="0">
                <a:solidFill>
                  <a:schemeClr val="bg1"/>
                </a:solidFill>
              </a:rPr>
              <a:t>Compatible with dynamic DER management.</a:t>
            </a:r>
            <a:endParaRPr lang="en-US" dirty="0">
              <a:solidFill>
                <a:schemeClr val="bg1"/>
              </a:solidFill>
            </a:endParaRPr>
          </a:p>
          <a:p>
            <a:endParaRPr lang="en-US" dirty="0">
              <a:solidFill>
                <a:schemeClr val="bg1"/>
              </a:solidFill>
            </a:endParaRPr>
          </a:p>
          <a:p>
            <a:pPr marL="0" indent="0">
              <a:buNone/>
            </a:pPr>
            <a:r>
              <a:rPr lang="en-US" b="1" dirty="0">
                <a:solidFill>
                  <a:schemeClr val="bg1"/>
                </a:solidFill>
              </a:rPr>
              <a:t>Cons</a:t>
            </a:r>
          </a:p>
          <a:p>
            <a:r>
              <a:rPr lang="en-AU" dirty="0">
                <a:solidFill>
                  <a:schemeClr val="bg1"/>
                </a:solidFill>
              </a:rPr>
              <a:t>Either inaccurate/inefficient or highly complex.</a:t>
            </a:r>
          </a:p>
          <a:p>
            <a:r>
              <a:rPr lang="en-AU" dirty="0">
                <a:solidFill>
                  <a:schemeClr val="bg1"/>
                </a:solidFill>
              </a:rPr>
              <a:t>Doesn’t deal with other DER access and pricing issues.</a:t>
            </a:r>
          </a:p>
          <a:p>
            <a:endParaRPr lang="en-US" dirty="0">
              <a:solidFill>
                <a:schemeClr val="bg1"/>
              </a:solidFill>
            </a:endParaRPr>
          </a:p>
          <a:p>
            <a:endParaRPr lang="en-AU" dirty="0">
              <a:solidFill>
                <a:schemeClr val="bg1"/>
              </a:solidFill>
            </a:endParaRPr>
          </a:p>
        </p:txBody>
      </p:sp>
    </p:spTree>
    <p:extLst>
      <p:ext uri="{BB962C8B-B14F-4D97-AF65-F5344CB8AC3E}">
        <p14:creationId xmlns:p14="http://schemas.microsoft.com/office/powerpoint/2010/main" val="58732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6186D-B2A2-AA4A-A861-0818E6F8C675}"/>
              </a:ext>
            </a:extLst>
          </p:cNvPr>
          <p:cNvSpPr>
            <a:spLocks noGrp="1"/>
          </p:cNvSpPr>
          <p:nvPr>
            <p:ph type="title"/>
          </p:nvPr>
        </p:nvSpPr>
        <p:spPr/>
        <p:txBody>
          <a:bodyPr/>
          <a:lstStyle/>
          <a:p>
            <a:pPr algn="ctr"/>
            <a:r>
              <a:rPr lang="en-US" dirty="0">
                <a:solidFill>
                  <a:schemeClr val="bg1"/>
                </a:solidFill>
              </a:rPr>
              <a:t>The ESC’s view</a:t>
            </a:r>
          </a:p>
        </p:txBody>
      </p:sp>
      <p:sp>
        <p:nvSpPr>
          <p:cNvPr id="4" name="Rectangle 3">
            <a:extLst>
              <a:ext uri="{FF2B5EF4-FFF2-40B4-BE49-F238E27FC236}">
                <a16:creationId xmlns:a16="http://schemas.microsoft.com/office/drawing/2014/main" id="{E2F3105F-EB02-5D41-828D-3EBA6F812BEA}"/>
              </a:ext>
            </a:extLst>
          </p:cNvPr>
          <p:cNvSpPr/>
          <p:nvPr/>
        </p:nvSpPr>
        <p:spPr>
          <a:xfrm>
            <a:off x="838200" y="2274838"/>
            <a:ext cx="10204048" cy="2308324"/>
          </a:xfrm>
          <a:prstGeom prst="rect">
            <a:avLst/>
          </a:prstGeom>
        </p:spPr>
        <p:txBody>
          <a:bodyPr wrap="square">
            <a:spAutoFit/>
          </a:bodyPr>
          <a:lstStyle/>
          <a:p>
            <a:r>
              <a:rPr lang="en-AU" sz="2400" dirty="0">
                <a:solidFill>
                  <a:schemeClr val="bg1"/>
                </a:solidFill>
                <a:effectLst/>
                <a:latin typeface="+mj-lt"/>
              </a:rPr>
              <a:t>If a network value </a:t>
            </a:r>
            <a:r>
              <a:rPr lang="en-AU" sz="2400" dirty="0" err="1">
                <a:solidFill>
                  <a:schemeClr val="bg1"/>
                </a:solidFill>
                <a:effectLst/>
                <a:latin typeface="+mj-lt"/>
              </a:rPr>
              <a:t>FiT</a:t>
            </a:r>
            <a:r>
              <a:rPr lang="en-AU" sz="2400" dirty="0">
                <a:solidFill>
                  <a:schemeClr val="bg1"/>
                </a:solidFill>
                <a:effectLst/>
                <a:latin typeface="+mj-lt"/>
              </a:rPr>
              <a:t> was calculated with sufficient granularity to reflect the underlying network value it would be disproportionately complex and costly to implement. If it were made simple enough to implement, it would be inadequately reflective of value and could lead to payments to distributed generators who were not providing benefits while, at the same time, not sufficiently rewarding those who were.</a:t>
            </a:r>
          </a:p>
        </p:txBody>
      </p:sp>
    </p:spTree>
    <p:extLst>
      <p:ext uri="{BB962C8B-B14F-4D97-AF65-F5344CB8AC3E}">
        <p14:creationId xmlns:p14="http://schemas.microsoft.com/office/powerpoint/2010/main" val="2833171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FD32472D-71C4-5945-AE7A-FD41A50E5CEF}"/>
              </a:ext>
            </a:extLst>
          </p:cNvPr>
          <p:cNvPicPr>
            <a:picLocks noChangeAspect="1"/>
          </p:cNvPicPr>
          <p:nvPr/>
        </p:nvPicPr>
        <p:blipFill>
          <a:blip r:embed="rId2">
            <a:alphaModFix amt="20000"/>
          </a:blip>
          <a:stretch>
            <a:fillRect/>
          </a:stretch>
        </p:blipFill>
        <p:spPr>
          <a:xfrm>
            <a:off x="1530350" y="215900"/>
            <a:ext cx="9131300" cy="6426200"/>
          </a:xfrm>
          <a:prstGeom prst="rect">
            <a:avLst/>
          </a:prstGeom>
        </p:spPr>
      </p:pic>
      <p:sp>
        <p:nvSpPr>
          <p:cNvPr id="3" name="Content Placeholder 2">
            <a:extLst>
              <a:ext uri="{FF2B5EF4-FFF2-40B4-BE49-F238E27FC236}">
                <a16:creationId xmlns:a16="http://schemas.microsoft.com/office/drawing/2014/main" id="{75C847F0-10AF-EB47-9C7F-3128DC78204B}"/>
              </a:ext>
            </a:extLst>
          </p:cNvPr>
          <p:cNvSpPr>
            <a:spLocks noGrp="1"/>
          </p:cNvSpPr>
          <p:nvPr>
            <p:ph idx="1"/>
          </p:nvPr>
        </p:nvSpPr>
        <p:spPr>
          <a:xfrm>
            <a:off x="838200" y="2810435"/>
            <a:ext cx="10515600" cy="3447209"/>
          </a:xfrm>
        </p:spPr>
        <p:txBody>
          <a:bodyPr/>
          <a:lstStyle/>
          <a:p>
            <a:pPr marL="0" indent="0">
              <a:buNone/>
            </a:pPr>
            <a:r>
              <a:rPr lang="en-AU" b="1" dirty="0">
                <a:solidFill>
                  <a:schemeClr val="bg1"/>
                </a:solidFill>
              </a:rPr>
              <a:t>“By 2050, it is estimated that... customer owned generators will supply 30-50% of Australia’s electricity needs.” (2016 NTR)</a:t>
            </a:r>
          </a:p>
          <a:p>
            <a:endParaRPr lang="en-US" dirty="0"/>
          </a:p>
        </p:txBody>
      </p:sp>
    </p:spTree>
    <p:extLst>
      <p:ext uri="{BB962C8B-B14F-4D97-AF65-F5344CB8AC3E}">
        <p14:creationId xmlns:p14="http://schemas.microsoft.com/office/powerpoint/2010/main" val="1761303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F834-6D90-C54C-AE07-1CCD65DF6FF1}"/>
              </a:ext>
            </a:extLst>
          </p:cNvPr>
          <p:cNvSpPr>
            <a:spLocks noGrp="1"/>
          </p:cNvSpPr>
          <p:nvPr>
            <p:ph type="title"/>
          </p:nvPr>
        </p:nvSpPr>
        <p:spPr/>
        <p:txBody>
          <a:bodyPr/>
          <a:lstStyle/>
          <a:p>
            <a:pPr algn="ctr"/>
            <a:r>
              <a:rPr lang="en-US" dirty="0">
                <a:solidFill>
                  <a:schemeClr val="bg1"/>
                </a:solidFill>
              </a:rPr>
              <a:t>How good are DER?</a:t>
            </a:r>
          </a:p>
        </p:txBody>
      </p:sp>
      <p:sp>
        <p:nvSpPr>
          <p:cNvPr id="3" name="Content Placeholder 2">
            <a:extLst>
              <a:ext uri="{FF2B5EF4-FFF2-40B4-BE49-F238E27FC236}">
                <a16:creationId xmlns:a16="http://schemas.microsoft.com/office/drawing/2014/main" id="{2684271C-FB6A-0747-94E4-6286F58D9A6D}"/>
              </a:ext>
            </a:extLst>
          </p:cNvPr>
          <p:cNvSpPr>
            <a:spLocks noGrp="1"/>
          </p:cNvSpPr>
          <p:nvPr>
            <p:ph idx="1"/>
          </p:nvPr>
        </p:nvSpPr>
        <p:spPr/>
        <p:txBody>
          <a:bodyPr>
            <a:normAutofit/>
          </a:bodyPr>
          <a:lstStyle/>
          <a:p>
            <a:pPr lvl="1"/>
            <a:r>
              <a:rPr lang="en-US" dirty="0">
                <a:solidFill>
                  <a:schemeClr val="bg1"/>
                </a:solidFill>
              </a:rPr>
              <a:t>7% total NEM consumption &amp; up to 50% operational demand (SA) met by rooftop PV </a:t>
            </a:r>
          </a:p>
          <a:p>
            <a:pPr lvl="1"/>
            <a:r>
              <a:rPr lang="en-US" dirty="0">
                <a:solidFill>
                  <a:schemeClr val="bg1"/>
                </a:solidFill>
              </a:rPr>
              <a:t>&lt;$360 million in DER-related network expenditure by 2025</a:t>
            </a:r>
          </a:p>
          <a:p>
            <a:pPr lvl="1"/>
            <a:r>
              <a:rPr lang="en-US" dirty="0">
                <a:solidFill>
                  <a:schemeClr val="bg1"/>
                </a:solidFill>
              </a:rPr>
              <a:t>&lt;$1 billion (?) by 2030 for &lt;15% total NEM consumption</a:t>
            </a:r>
          </a:p>
          <a:p>
            <a:pPr marL="457200" lvl="1" indent="0">
              <a:buNone/>
            </a:pPr>
            <a:endParaRPr lang="en-US" dirty="0">
              <a:solidFill>
                <a:schemeClr val="bg1"/>
              </a:solidFill>
            </a:endParaRPr>
          </a:p>
          <a:p>
            <a:pPr marL="457200" lvl="1" indent="0">
              <a:buNone/>
            </a:pPr>
            <a:r>
              <a:rPr lang="en-US" dirty="0">
                <a:solidFill>
                  <a:schemeClr val="bg2"/>
                </a:solidFill>
              </a:rPr>
              <a:t>“</a:t>
            </a:r>
            <a:r>
              <a:rPr lang="en-AU" dirty="0">
                <a:solidFill>
                  <a:schemeClr val="bg2"/>
                </a:solidFill>
              </a:rPr>
              <a:t>The High DER scenario shows the potential for even greater use of DER to lower the total costs to supply, with the NPV of wholesale resource costs reduced by nearly $4 billion, compared to the Neutral case.”(AEMO 2018 ISP)</a:t>
            </a:r>
          </a:p>
          <a:p>
            <a:pPr marL="457200" lvl="1" indent="0">
              <a:buNone/>
            </a:pPr>
            <a:endParaRPr lang="en-AU" dirty="0">
              <a:solidFill>
                <a:schemeClr val="bg2"/>
              </a:solidFill>
            </a:endParaRPr>
          </a:p>
          <a:p>
            <a:pPr lvl="1"/>
            <a:r>
              <a:rPr lang="en-AU" dirty="0">
                <a:solidFill>
                  <a:schemeClr val="bg2"/>
                </a:solidFill>
              </a:rPr>
              <a:t>Versus $8-27 billion on new transmission and interconnection by 2040</a:t>
            </a:r>
            <a:endParaRPr lang="en-US" dirty="0">
              <a:solidFill>
                <a:schemeClr val="bg2"/>
              </a:solidFill>
            </a:endParaRPr>
          </a:p>
          <a:p>
            <a:pPr lvl="1"/>
            <a:endParaRPr lang="en-US" dirty="0">
              <a:solidFill>
                <a:schemeClr val="bg1"/>
              </a:solidFill>
            </a:endParaRPr>
          </a:p>
        </p:txBody>
      </p:sp>
    </p:spTree>
    <p:extLst>
      <p:ext uri="{BB962C8B-B14F-4D97-AF65-F5344CB8AC3E}">
        <p14:creationId xmlns:p14="http://schemas.microsoft.com/office/powerpoint/2010/main" val="130207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AF834-6D90-C54C-AE07-1CCD65DF6FF1}"/>
              </a:ext>
            </a:extLst>
          </p:cNvPr>
          <p:cNvSpPr>
            <a:spLocks noGrp="1"/>
          </p:cNvSpPr>
          <p:nvPr>
            <p:ph type="title"/>
          </p:nvPr>
        </p:nvSpPr>
        <p:spPr/>
        <p:txBody>
          <a:bodyPr/>
          <a:lstStyle/>
          <a:p>
            <a:pPr algn="ctr"/>
            <a:r>
              <a:rPr lang="en-US" dirty="0">
                <a:solidFill>
                  <a:schemeClr val="bg1"/>
                </a:solidFill>
              </a:rPr>
              <a:t>Problems and solutions</a:t>
            </a:r>
          </a:p>
        </p:txBody>
      </p:sp>
      <p:sp>
        <p:nvSpPr>
          <p:cNvPr id="3" name="Content Placeholder 2">
            <a:extLst>
              <a:ext uri="{FF2B5EF4-FFF2-40B4-BE49-F238E27FC236}">
                <a16:creationId xmlns:a16="http://schemas.microsoft.com/office/drawing/2014/main" id="{2684271C-FB6A-0747-94E4-6286F58D9A6D}"/>
              </a:ext>
            </a:extLst>
          </p:cNvPr>
          <p:cNvSpPr>
            <a:spLocks noGrp="1"/>
          </p:cNvSpPr>
          <p:nvPr>
            <p:ph idx="1"/>
          </p:nvPr>
        </p:nvSpPr>
        <p:spPr/>
        <p:txBody>
          <a:bodyPr>
            <a:normAutofit fontScale="85000" lnSpcReduction="20000"/>
          </a:bodyPr>
          <a:lstStyle/>
          <a:p>
            <a:r>
              <a:rPr lang="en-US" b="1" dirty="0">
                <a:solidFill>
                  <a:schemeClr val="bg1"/>
                </a:solidFill>
              </a:rPr>
              <a:t>Equity impacts</a:t>
            </a:r>
          </a:p>
          <a:p>
            <a:pPr lvl="1"/>
            <a:r>
              <a:rPr lang="en-AU" dirty="0">
                <a:solidFill>
                  <a:schemeClr val="bg1"/>
                </a:solidFill>
              </a:rPr>
              <a:t>Recovering subsidies via taxes instead of bills</a:t>
            </a:r>
          </a:p>
          <a:p>
            <a:pPr lvl="1"/>
            <a:r>
              <a:rPr lang="en-AU" dirty="0">
                <a:solidFill>
                  <a:schemeClr val="bg1"/>
                </a:solidFill>
              </a:rPr>
              <a:t>Shift to more cost-reflective tariffs</a:t>
            </a:r>
          </a:p>
          <a:p>
            <a:r>
              <a:rPr lang="en-AU" b="1" dirty="0">
                <a:solidFill>
                  <a:schemeClr val="bg1"/>
                </a:solidFill>
              </a:rPr>
              <a:t>Tech challenges</a:t>
            </a:r>
            <a:endParaRPr lang="en-AU" dirty="0">
              <a:solidFill>
                <a:schemeClr val="bg1"/>
              </a:solidFill>
            </a:endParaRPr>
          </a:p>
          <a:p>
            <a:pPr lvl="1"/>
            <a:r>
              <a:rPr lang="en-AU" dirty="0">
                <a:solidFill>
                  <a:schemeClr val="bg1"/>
                </a:solidFill>
              </a:rPr>
              <a:t>Voltage</a:t>
            </a:r>
          </a:p>
          <a:p>
            <a:pPr lvl="2"/>
            <a:r>
              <a:rPr lang="en-AU" dirty="0">
                <a:solidFill>
                  <a:schemeClr val="bg1"/>
                </a:solidFill>
              </a:rPr>
              <a:t>Smart inverters </a:t>
            </a:r>
          </a:p>
          <a:p>
            <a:pPr lvl="2"/>
            <a:r>
              <a:rPr lang="en-AU" dirty="0">
                <a:solidFill>
                  <a:schemeClr val="bg1"/>
                </a:solidFill>
              </a:rPr>
              <a:t>Lowering network nominal voltage</a:t>
            </a:r>
          </a:p>
          <a:p>
            <a:pPr lvl="2"/>
            <a:r>
              <a:rPr lang="en-AU" dirty="0">
                <a:solidFill>
                  <a:schemeClr val="bg1"/>
                </a:solidFill>
              </a:rPr>
              <a:t>Transformer tap changes</a:t>
            </a:r>
          </a:p>
          <a:p>
            <a:pPr lvl="2"/>
            <a:r>
              <a:rPr lang="en-AU" dirty="0">
                <a:solidFill>
                  <a:schemeClr val="bg1"/>
                </a:solidFill>
              </a:rPr>
              <a:t>Dynamic DER management </a:t>
            </a:r>
          </a:p>
          <a:p>
            <a:pPr lvl="1"/>
            <a:r>
              <a:rPr lang="en-AU" dirty="0">
                <a:solidFill>
                  <a:schemeClr val="bg1"/>
                </a:solidFill>
              </a:rPr>
              <a:t>Capacity (thermal constraints)</a:t>
            </a:r>
          </a:p>
          <a:p>
            <a:pPr lvl="2"/>
            <a:r>
              <a:rPr lang="en-AU" dirty="0">
                <a:solidFill>
                  <a:schemeClr val="bg1"/>
                </a:solidFill>
              </a:rPr>
              <a:t>Tariffs to fill solar trough</a:t>
            </a:r>
          </a:p>
          <a:p>
            <a:r>
              <a:rPr lang="en-US" b="1" dirty="0">
                <a:solidFill>
                  <a:schemeClr val="bg1"/>
                </a:solidFill>
              </a:rPr>
              <a:t>Inefficient investment &amp; operation of networks</a:t>
            </a:r>
          </a:p>
          <a:p>
            <a:pPr lvl="1"/>
            <a:r>
              <a:rPr lang="en-US" dirty="0">
                <a:solidFill>
                  <a:schemeClr val="bg1"/>
                </a:solidFill>
              </a:rPr>
              <a:t>Solar export limited during midday trough</a:t>
            </a:r>
          </a:p>
          <a:p>
            <a:pPr lvl="1"/>
            <a:r>
              <a:rPr lang="en-US" dirty="0">
                <a:solidFill>
                  <a:schemeClr val="bg1"/>
                </a:solidFill>
              </a:rPr>
              <a:t>VPP batteries export limited during high wholesale price periods</a:t>
            </a:r>
          </a:p>
          <a:p>
            <a:pPr lvl="1"/>
            <a:r>
              <a:rPr lang="en-US" dirty="0">
                <a:solidFill>
                  <a:schemeClr val="bg1"/>
                </a:solidFill>
              </a:rPr>
              <a:t>Augex for new developments not </a:t>
            </a:r>
            <a:r>
              <a:rPr lang="en-US">
                <a:solidFill>
                  <a:schemeClr val="bg1"/>
                </a:solidFill>
              </a:rPr>
              <a:t>incentivised </a:t>
            </a:r>
            <a:endParaRPr lang="en-US" dirty="0">
              <a:solidFill>
                <a:schemeClr val="bg1"/>
              </a:solidFill>
            </a:endParaRPr>
          </a:p>
          <a:p>
            <a:pPr lvl="1"/>
            <a:endParaRPr lang="en-US" dirty="0">
              <a:solidFill>
                <a:schemeClr val="bg1"/>
              </a:solidFill>
            </a:endParaRPr>
          </a:p>
        </p:txBody>
      </p:sp>
    </p:spTree>
    <p:extLst>
      <p:ext uri="{BB962C8B-B14F-4D97-AF65-F5344CB8AC3E}">
        <p14:creationId xmlns:p14="http://schemas.microsoft.com/office/powerpoint/2010/main" val="257637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422B13-B568-F84C-A9AC-69B1C6761A12}"/>
              </a:ext>
            </a:extLst>
          </p:cNvPr>
          <p:cNvSpPr>
            <a:spLocks noGrp="1"/>
          </p:cNvSpPr>
          <p:nvPr>
            <p:ph idx="1"/>
          </p:nvPr>
        </p:nvSpPr>
        <p:spPr>
          <a:xfrm>
            <a:off x="838200" y="2632449"/>
            <a:ext cx="10515600" cy="4351338"/>
          </a:xfrm>
        </p:spPr>
        <p:txBody>
          <a:bodyPr/>
          <a:lstStyle/>
          <a:p>
            <a:pPr marL="0" indent="0">
              <a:buNone/>
            </a:pPr>
            <a:r>
              <a:rPr lang="en-US" b="1" dirty="0">
                <a:solidFill>
                  <a:schemeClr val="bg1"/>
                </a:solidFill>
              </a:rPr>
              <a:t>What regulatory reforms are needed to ensure the most efficient, equitable and sustainable investment and operation of DER in the long-term interests of all?</a:t>
            </a:r>
          </a:p>
        </p:txBody>
      </p:sp>
    </p:spTree>
    <p:extLst>
      <p:ext uri="{BB962C8B-B14F-4D97-AF65-F5344CB8AC3E}">
        <p14:creationId xmlns:p14="http://schemas.microsoft.com/office/powerpoint/2010/main" val="32146736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119F9-C648-CA40-B527-40F26B1251BB}"/>
              </a:ext>
            </a:extLst>
          </p:cNvPr>
          <p:cNvSpPr>
            <a:spLocks noGrp="1"/>
          </p:cNvSpPr>
          <p:nvPr>
            <p:ph type="title"/>
          </p:nvPr>
        </p:nvSpPr>
        <p:spPr/>
        <p:txBody>
          <a:bodyPr/>
          <a:lstStyle/>
          <a:p>
            <a:pPr algn="ctr"/>
            <a:r>
              <a:rPr lang="en-US" dirty="0">
                <a:solidFill>
                  <a:schemeClr val="bg1"/>
                </a:solidFill>
              </a:rPr>
              <a:t>Models to burn</a:t>
            </a:r>
            <a:r>
              <a:rPr lang="en-US" dirty="0"/>
              <a:t> </a:t>
            </a:r>
          </a:p>
        </p:txBody>
      </p:sp>
      <p:sp>
        <p:nvSpPr>
          <p:cNvPr id="3" name="Content Placeholder 2">
            <a:extLst>
              <a:ext uri="{FF2B5EF4-FFF2-40B4-BE49-F238E27FC236}">
                <a16:creationId xmlns:a16="http://schemas.microsoft.com/office/drawing/2014/main" id="{A460734D-AA84-1949-BBF7-7A42AB02CF02}"/>
              </a:ext>
            </a:extLst>
          </p:cNvPr>
          <p:cNvSpPr>
            <a:spLocks noGrp="1"/>
          </p:cNvSpPr>
          <p:nvPr>
            <p:ph idx="1"/>
          </p:nvPr>
        </p:nvSpPr>
        <p:spPr>
          <a:xfrm>
            <a:off x="838200" y="1545021"/>
            <a:ext cx="10515600" cy="4631942"/>
          </a:xfrm>
        </p:spPr>
        <p:txBody>
          <a:bodyPr>
            <a:normAutofit fontScale="92500"/>
          </a:bodyPr>
          <a:lstStyle/>
          <a:p>
            <a:r>
              <a:rPr lang="en-AU" b="1" dirty="0">
                <a:solidFill>
                  <a:schemeClr val="bg1"/>
                </a:solidFill>
              </a:rPr>
              <a:t>Export pricing</a:t>
            </a:r>
          </a:p>
          <a:p>
            <a:pPr lvl="1"/>
            <a:r>
              <a:rPr lang="en-AU" dirty="0">
                <a:solidFill>
                  <a:schemeClr val="bg1"/>
                </a:solidFill>
              </a:rPr>
              <a:t>Networks to charge and/or reward for DER exports depending on network impacts</a:t>
            </a:r>
            <a:endParaRPr lang="en-AU" b="1" dirty="0">
              <a:solidFill>
                <a:schemeClr val="bg1"/>
              </a:solidFill>
            </a:endParaRPr>
          </a:p>
          <a:p>
            <a:r>
              <a:rPr lang="en-AU" b="1" dirty="0">
                <a:solidFill>
                  <a:schemeClr val="bg1"/>
                </a:solidFill>
              </a:rPr>
              <a:t>Flexible access/connections </a:t>
            </a:r>
          </a:p>
          <a:p>
            <a:pPr lvl="1"/>
            <a:r>
              <a:rPr lang="en-AU" dirty="0">
                <a:solidFill>
                  <a:schemeClr val="bg1"/>
                </a:solidFill>
              </a:rPr>
              <a:t>Upfront charge for future network costs at time of connection—likely in return for firm access for exports</a:t>
            </a:r>
          </a:p>
          <a:p>
            <a:r>
              <a:rPr lang="en-AU" b="1" dirty="0">
                <a:solidFill>
                  <a:schemeClr val="bg1"/>
                </a:solidFill>
              </a:rPr>
              <a:t>Local use of system pricing </a:t>
            </a:r>
          </a:p>
          <a:p>
            <a:pPr lvl="1"/>
            <a:r>
              <a:rPr lang="en-AU" dirty="0">
                <a:solidFill>
                  <a:schemeClr val="bg1"/>
                </a:solidFill>
              </a:rPr>
              <a:t>DUOS reflects network utilised between generation &amp; load</a:t>
            </a:r>
          </a:p>
          <a:p>
            <a:r>
              <a:rPr lang="en-AU" b="1" dirty="0">
                <a:solidFill>
                  <a:schemeClr val="bg1"/>
                </a:solidFill>
              </a:rPr>
              <a:t>Resilience incentive</a:t>
            </a:r>
            <a:endParaRPr lang="en-AU" dirty="0">
              <a:solidFill>
                <a:schemeClr val="bg1"/>
              </a:solidFill>
            </a:endParaRPr>
          </a:p>
          <a:p>
            <a:pPr lvl="1"/>
            <a:r>
              <a:rPr lang="en-AU" dirty="0">
                <a:solidFill>
                  <a:schemeClr val="bg1"/>
                </a:solidFill>
              </a:rPr>
              <a:t>Benefits recognised of nested/</a:t>
            </a:r>
            <a:r>
              <a:rPr lang="en-AU" dirty="0" err="1">
                <a:solidFill>
                  <a:schemeClr val="bg1"/>
                </a:solidFill>
              </a:rPr>
              <a:t>islandable</a:t>
            </a:r>
            <a:r>
              <a:rPr lang="en-AU" dirty="0">
                <a:solidFill>
                  <a:schemeClr val="bg1"/>
                </a:solidFill>
              </a:rPr>
              <a:t> local grids during upstream blackouts</a:t>
            </a:r>
          </a:p>
          <a:p>
            <a:r>
              <a:rPr lang="en-AU" b="1" dirty="0">
                <a:solidFill>
                  <a:schemeClr val="bg1"/>
                </a:solidFill>
              </a:rPr>
              <a:t>Two sided network pricing </a:t>
            </a:r>
          </a:p>
          <a:p>
            <a:pPr lvl="1"/>
            <a:r>
              <a:rPr lang="en-AU" dirty="0">
                <a:solidFill>
                  <a:schemeClr val="bg1"/>
                </a:solidFill>
              </a:rPr>
              <a:t>Users pay for combined imports &amp; exports to recover all network costs</a:t>
            </a:r>
            <a:endParaRPr lang="en-US" dirty="0">
              <a:solidFill>
                <a:schemeClr val="bg1"/>
              </a:solidFill>
            </a:endParaRPr>
          </a:p>
          <a:p>
            <a:pPr marL="457200" lvl="1" indent="0">
              <a:buNone/>
            </a:pPr>
            <a:endParaRPr lang="en-US" dirty="0">
              <a:solidFill>
                <a:schemeClr val="bg1"/>
              </a:solidFill>
            </a:endParaRPr>
          </a:p>
        </p:txBody>
      </p:sp>
    </p:spTree>
    <p:extLst>
      <p:ext uri="{BB962C8B-B14F-4D97-AF65-F5344CB8AC3E}">
        <p14:creationId xmlns:p14="http://schemas.microsoft.com/office/powerpoint/2010/main" val="17060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2FE1F-B675-8E4B-96D9-37AF1B930878}"/>
              </a:ext>
            </a:extLst>
          </p:cNvPr>
          <p:cNvSpPr>
            <a:spLocks noGrp="1"/>
          </p:cNvSpPr>
          <p:nvPr>
            <p:ph type="title"/>
          </p:nvPr>
        </p:nvSpPr>
        <p:spPr/>
        <p:txBody>
          <a:bodyPr/>
          <a:lstStyle/>
          <a:p>
            <a:pPr algn="ctr"/>
            <a:r>
              <a:rPr lang="en-US" dirty="0">
                <a:solidFill>
                  <a:schemeClr val="bg1"/>
                </a:solidFill>
              </a:rPr>
              <a:t>Potential applications</a:t>
            </a:r>
          </a:p>
        </p:txBody>
      </p:sp>
      <p:sp>
        <p:nvSpPr>
          <p:cNvPr id="3" name="Content Placeholder 2">
            <a:extLst>
              <a:ext uri="{FF2B5EF4-FFF2-40B4-BE49-F238E27FC236}">
                <a16:creationId xmlns:a16="http://schemas.microsoft.com/office/drawing/2014/main" id="{8E21A071-870E-7246-B6EF-56ED7B72DCF8}"/>
              </a:ext>
            </a:extLst>
          </p:cNvPr>
          <p:cNvSpPr>
            <a:spLocks noGrp="1"/>
          </p:cNvSpPr>
          <p:nvPr>
            <p:ph idx="1"/>
          </p:nvPr>
        </p:nvSpPr>
        <p:spPr/>
        <p:txBody>
          <a:bodyPr>
            <a:normAutofit fontScale="92500"/>
          </a:bodyPr>
          <a:lstStyle/>
          <a:p>
            <a:r>
              <a:rPr lang="en-AU" b="1" dirty="0">
                <a:solidFill>
                  <a:schemeClr val="bg1"/>
                </a:solidFill>
              </a:rPr>
              <a:t>Solar trough</a:t>
            </a:r>
            <a:r>
              <a:rPr lang="en-AU" dirty="0">
                <a:solidFill>
                  <a:schemeClr val="bg1"/>
                </a:solidFill>
              </a:rPr>
              <a:t>—to efficiently utilise or expand limited solar hosting capacity</a:t>
            </a:r>
          </a:p>
          <a:p>
            <a:r>
              <a:rPr lang="en-AU" b="1" dirty="0">
                <a:solidFill>
                  <a:schemeClr val="bg1"/>
                </a:solidFill>
              </a:rPr>
              <a:t>Community batteries</a:t>
            </a:r>
            <a:r>
              <a:rPr lang="en-AU" dirty="0">
                <a:solidFill>
                  <a:schemeClr val="bg1"/>
                </a:solidFill>
              </a:rPr>
              <a:t>—to transport energy 2 ways without incurring full network costs</a:t>
            </a:r>
          </a:p>
          <a:p>
            <a:r>
              <a:rPr lang="en-AU" b="1" dirty="0">
                <a:solidFill>
                  <a:schemeClr val="bg1"/>
                </a:solidFill>
              </a:rPr>
              <a:t>VPPs</a:t>
            </a:r>
            <a:r>
              <a:rPr lang="en-AU" dirty="0">
                <a:solidFill>
                  <a:schemeClr val="bg1"/>
                </a:solidFill>
              </a:rPr>
              <a:t>—to minimise network impacts of aggregated battery charging +/or discharging </a:t>
            </a:r>
          </a:p>
          <a:p>
            <a:r>
              <a:rPr lang="en-AU" b="1" dirty="0">
                <a:solidFill>
                  <a:schemeClr val="bg1"/>
                </a:solidFill>
              </a:rPr>
              <a:t>P2P trading</a:t>
            </a:r>
            <a:r>
              <a:rPr lang="en-AU" dirty="0">
                <a:solidFill>
                  <a:schemeClr val="bg1"/>
                </a:solidFill>
              </a:rPr>
              <a:t>—to allow through meter without compromising market metering, billing &amp; settlements </a:t>
            </a:r>
          </a:p>
          <a:p>
            <a:r>
              <a:rPr lang="en-AU" b="1" dirty="0">
                <a:solidFill>
                  <a:schemeClr val="bg1"/>
                </a:solidFill>
              </a:rPr>
              <a:t>Other new energy services markets</a:t>
            </a:r>
            <a:r>
              <a:rPr lang="en-AU" dirty="0">
                <a:solidFill>
                  <a:schemeClr val="bg1"/>
                </a:solidFill>
              </a:rPr>
              <a:t>—</a:t>
            </a:r>
            <a:r>
              <a:rPr lang="en-AU" dirty="0" err="1">
                <a:solidFill>
                  <a:schemeClr val="bg1"/>
                </a:solidFill>
              </a:rPr>
              <a:t>eg</a:t>
            </a:r>
            <a:r>
              <a:rPr lang="en-AU" dirty="0">
                <a:solidFill>
                  <a:schemeClr val="bg1"/>
                </a:solidFill>
              </a:rPr>
              <a:t> demand response, network support or ancillary services </a:t>
            </a:r>
          </a:p>
          <a:p>
            <a:r>
              <a:rPr lang="en-AU" b="1" dirty="0">
                <a:solidFill>
                  <a:schemeClr val="bg1"/>
                </a:solidFill>
              </a:rPr>
              <a:t>HILP events</a:t>
            </a:r>
            <a:r>
              <a:rPr lang="en-AU" dirty="0">
                <a:solidFill>
                  <a:schemeClr val="bg1"/>
                </a:solidFill>
              </a:rPr>
              <a:t>—to incentivise resilient local networks</a:t>
            </a:r>
          </a:p>
          <a:p>
            <a:endParaRPr lang="en-US" dirty="0">
              <a:solidFill>
                <a:schemeClr val="bg1"/>
              </a:solidFill>
            </a:endParaRPr>
          </a:p>
        </p:txBody>
      </p:sp>
    </p:spTree>
    <p:extLst>
      <p:ext uri="{BB962C8B-B14F-4D97-AF65-F5344CB8AC3E}">
        <p14:creationId xmlns:p14="http://schemas.microsoft.com/office/powerpoint/2010/main" val="2598548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EF040-A6A7-ED47-836B-2A5D93A6A0BE}"/>
              </a:ext>
            </a:extLst>
          </p:cNvPr>
          <p:cNvSpPr>
            <a:spLocks noGrp="1"/>
          </p:cNvSpPr>
          <p:nvPr>
            <p:ph type="title"/>
          </p:nvPr>
        </p:nvSpPr>
        <p:spPr/>
        <p:txBody>
          <a:bodyPr/>
          <a:lstStyle/>
          <a:p>
            <a:pPr algn="ctr"/>
            <a:r>
              <a:rPr lang="en-US" dirty="0">
                <a:solidFill>
                  <a:schemeClr val="bg1"/>
                </a:solidFill>
              </a:rPr>
              <a:t>Options	</a:t>
            </a:r>
          </a:p>
        </p:txBody>
      </p:sp>
      <p:sp>
        <p:nvSpPr>
          <p:cNvPr id="3" name="Content Placeholder 2">
            <a:extLst>
              <a:ext uri="{FF2B5EF4-FFF2-40B4-BE49-F238E27FC236}">
                <a16:creationId xmlns:a16="http://schemas.microsoft.com/office/drawing/2014/main" id="{87B9E33C-7246-754E-BC2D-F632B08EB501}"/>
              </a:ext>
            </a:extLst>
          </p:cNvPr>
          <p:cNvSpPr>
            <a:spLocks noGrp="1"/>
          </p:cNvSpPr>
          <p:nvPr>
            <p:ph idx="1"/>
          </p:nvPr>
        </p:nvSpPr>
        <p:spPr/>
        <p:txBody>
          <a:bodyPr/>
          <a:lstStyle/>
          <a:p>
            <a:r>
              <a:rPr lang="en-AU" dirty="0">
                <a:solidFill>
                  <a:schemeClr val="bg1"/>
                </a:solidFill>
              </a:rPr>
              <a:t>Compulsory or optional for networks to adopt?</a:t>
            </a:r>
          </a:p>
          <a:p>
            <a:r>
              <a:rPr lang="en-AU" dirty="0">
                <a:solidFill>
                  <a:schemeClr val="bg1"/>
                </a:solidFill>
              </a:rPr>
              <a:t>Locational and temporal or smeared?</a:t>
            </a:r>
          </a:p>
          <a:p>
            <a:r>
              <a:rPr lang="en-AU" dirty="0">
                <a:solidFill>
                  <a:schemeClr val="bg1"/>
                </a:solidFill>
              </a:rPr>
              <a:t>What is the best way for networks to recover these costs—connection agreements (fixed), energy charges (kWh) or capacity charges (kW)?</a:t>
            </a:r>
          </a:p>
          <a:p>
            <a:r>
              <a:rPr lang="en-AU" dirty="0">
                <a:solidFill>
                  <a:schemeClr val="bg1"/>
                </a:solidFill>
              </a:rPr>
              <a:t>What should DER owners expect in return—firm access?</a:t>
            </a:r>
          </a:p>
          <a:p>
            <a:endParaRPr lang="en-US" dirty="0">
              <a:solidFill>
                <a:schemeClr val="bg1"/>
              </a:solidFill>
            </a:endParaRPr>
          </a:p>
        </p:txBody>
      </p:sp>
    </p:spTree>
    <p:extLst>
      <p:ext uri="{BB962C8B-B14F-4D97-AF65-F5344CB8AC3E}">
        <p14:creationId xmlns:p14="http://schemas.microsoft.com/office/powerpoint/2010/main" val="33309015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5">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60741-6A85-7044-869B-77B11D762241}"/>
              </a:ext>
            </a:extLst>
          </p:cNvPr>
          <p:cNvSpPr>
            <a:spLocks noGrp="1"/>
          </p:cNvSpPr>
          <p:nvPr>
            <p:ph type="title"/>
          </p:nvPr>
        </p:nvSpPr>
        <p:spPr/>
        <p:txBody>
          <a:bodyPr/>
          <a:lstStyle/>
          <a:p>
            <a:pPr algn="ctr"/>
            <a:r>
              <a:rPr lang="en-US" dirty="0">
                <a:solidFill>
                  <a:schemeClr val="bg1"/>
                </a:solidFill>
              </a:rPr>
              <a:t>Other considerations</a:t>
            </a:r>
          </a:p>
        </p:txBody>
      </p:sp>
      <p:sp>
        <p:nvSpPr>
          <p:cNvPr id="3" name="Content Placeholder 2">
            <a:extLst>
              <a:ext uri="{FF2B5EF4-FFF2-40B4-BE49-F238E27FC236}">
                <a16:creationId xmlns:a16="http://schemas.microsoft.com/office/drawing/2014/main" id="{EA63C153-413A-3343-9165-6F7EBA2CC614}"/>
              </a:ext>
            </a:extLst>
          </p:cNvPr>
          <p:cNvSpPr>
            <a:spLocks noGrp="1"/>
          </p:cNvSpPr>
          <p:nvPr>
            <p:ph idx="1"/>
          </p:nvPr>
        </p:nvSpPr>
        <p:spPr/>
        <p:txBody>
          <a:bodyPr/>
          <a:lstStyle/>
          <a:p>
            <a:r>
              <a:rPr lang="en-AU" dirty="0">
                <a:solidFill>
                  <a:schemeClr val="bg1"/>
                </a:solidFill>
              </a:rPr>
              <a:t>Should networks be able to take into account other market benefits when charging or rewarding for DER transactions?</a:t>
            </a:r>
          </a:p>
          <a:p>
            <a:pPr lvl="1"/>
            <a:r>
              <a:rPr lang="en-AU" dirty="0">
                <a:solidFill>
                  <a:schemeClr val="bg1"/>
                </a:solidFill>
              </a:rPr>
              <a:t>Merit order effect</a:t>
            </a:r>
          </a:p>
          <a:p>
            <a:pPr lvl="1"/>
            <a:r>
              <a:rPr lang="en-AU" dirty="0">
                <a:solidFill>
                  <a:schemeClr val="bg1"/>
                </a:solidFill>
              </a:rPr>
              <a:t>Reduced transmission investment</a:t>
            </a:r>
          </a:p>
          <a:p>
            <a:pPr lvl="1"/>
            <a:r>
              <a:rPr lang="en-AU" dirty="0">
                <a:solidFill>
                  <a:schemeClr val="bg1"/>
                </a:solidFill>
              </a:rPr>
              <a:t>Lower </a:t>
            </a:r>
            <a:r>
              <a:rPr lang="en-AU">
                <a:solidFill>
                  <a:schemeClr val="bg1"/>
                </a:solidFill>
              </a:rPr>
              <a:t>line losses</a:t>
            </a:r>
            <a:endParaRPr lang="en-AU" dirty="0">
              <a:solidFill>
                <a:schemeClr val="bg1"/>
              </a:solidFill>
            </a:endParaRPr>
          </a:p>
          <a:p>
            <a:r>
              <a:rPr lang="en-AU" dirty="0">
                <a:solidFill>
                  <a:schemeClr val="bg1"/>
                </a:solidFill>
              </a:rPr>
              <a:t>How would this mechanism interact with a DSO model? </a:t>
            </a:r>
          </a:p>
          <a:p>
            <a:r>
              <a:rPr lang="en-AU" dirty="0">
                <a:solidFill>
                  <a:schemeClr val="bg1"/>
                </a:solidFill>
              </a:rPr>
              <a:t>To what extent does this reform require an equivalent reform of transmission pricing?</a:t>
            </a:r>
          </a:p>
          <a:p>
            <a:pPr marL="0" indent="0">
              <a:buNone/>
            </a:pPr>
            <a:endParaRPr lang="en-AU"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27049702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610</Words>
  <Application>Microsoft Macintosh PowerPoint</Application>
  <PresentationFormat>Widescreen</PresentationFormat>
  <Paragraphs>81</Paragraphs>
  <Slides>12</Slides>
  <Notes>5</Notes>
  <HiddenSlides>3</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PowerPoint Presentation</vt:lpstr>
      <vt:lpstr>PowerPoint Presentation</vt:lpstr>
      <vt:lpstr>How good are DER?</vt:lpstr>
      <vt:lpstr>Problems and solutions</vt:lpstr>
      <vt:lpstr>PowerPoint Presentation</vt:lpstr>
      <vt:lpstr>Models to burn </vt:lpstr>
      <vt:lpstr>Potential applications</vt:lpstr>
      <vt:lpstr>Options </vt:lpstr>
      <vt:lpstr>Other considerations</vt:lpstr>
      <vt:lpstr>ENERFR on DER &amp; resilience</vt:lpstr>
      <vt:lpstr>Export pricing pros and cons</vt:lpstr>
      <vt:lpstr>The ESC’s view</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Byrne</dc:creator>
  <cp:lastModifiedBy>Mark Byrne</cp:lastModifiedBy>
  <cp:revision>31</cp:revision>
  <cp:lastPrinted>2019-12-07T01:54:35Z</cp:lastPrinted>
  <dcterms:created xsi:type="dcterms:W3CDTF">2019-10-24T06:42:16Z</dcterms:created>
  <dcterms:modified xsi:type="dcterms:W3CDTF">2019-12-07T01:55:00Z</dcterms:modified>
</cp:coreProperties>
</file>