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9" r:id="rId5"/>
    <p:sldId id="271" r:id="rId6"/>
    <p:sldId id="286" r:id="rId7"/>
    <p:sldId id="285" r:id="rId8"/>
    <p:sldId id="287" r:id="rId9"/>
    <p:sldId id="290" r:id="rId10"/>
    <p:sldId id="288" r:id="rId11"/>
    <p:sldId id="289" r:id="rId12"/>
    <p:sldId id="260" r:id="rId13"/>
    <p:sldId id="261" r:id="rId14"/>
    <p:sldId id="265" r:id="rId15"/>
    <p:sldId id="268" r:id="rId16"/>
    <p:sldId id="267" r:id="rId17"/>
    <p:sldId id="269" r:id="rId18"/>
    <p:sldId id="291" r:id="rId19"/>
    <p:sldId id="292" r:id="rId20"/>
    <p:sldId id="283" r:id="rId21"/>
    <p:sldId id="284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2" r:id="rId3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8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B94C3-CAD9-5C49-8D85-F4770DEB988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23655-9DF2-A34E-94CF-96E8EC51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3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750D-EB34-F94C-B3C1-DEE3EADE4B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9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750D-EB34-F94C-B3C1-DEE3EADE4B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750D-EB34-F94C-B3C1-DEE3EADE4B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750D-EB34-F94C-B3C1-DEE3EADE4B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655-9DF2-A34E-94CF-96E8EC5149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655-9DF2-A34E-94CF-96E8EC5149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655-9DF2-A34E-94CF-96E8EC5149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Funders: Anchor</a:t>
            </a:r>
            <a:r>
              <a:rPr lang="en-US" baseline="0" dirty="0"/>
              <a:t> funding: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655-9DF2-A34E-94CF-96E8EC5149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750D-EB34-F94C-B3C1-DEE3EADE4B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750D-EB34-F94C-B3C1-DEE3EADE4B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9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750D-EB34-F94C-B3C1-DEE3EADE4B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1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3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4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8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1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2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2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4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F9196-3969-FB4F-8184-CE20ADE4C55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EA069-97D9-E846-8A71-0C62A0BA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9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643" y1="76309" x2="54643" y2="76309"/>
                        <a14:foregroundMark x1="63839" y1="53719" x2="63839" y2="53719"/>
                        <a14:foregroundMark x1="36071" y1="76860" x2="36071" y2="76860"/>
                        <a14:foregroundMark x1="31696" y1="77686" x2="31696" y2="77686"/>
                        <a14:foregroundMark x1="23839" y1="79890" x2="23839" y2="79890"/>
                        <a14:foregroundMark x1="16518" y1="80441" x2="16518" y2="80441"/>
                        <a14:foregroundMark x1="7768" y1="79890" x2="7768" y2="79890"/>
                        <a14:foregroundMark x1="30089" y1="27273" x2="30089" y2="27273"/>
                        <a14:foregroundMark x1="24821" y1="31680" x2="24821" y2="31680"/>
                        <a14:foregroundMark x1="26875" y1="35813" x2="26875" y2="35813"/>
                        <a14:foregroundMark x1="34911" y1="34435" x2="34911" y2="34435"/>
                        <a14:foregroundMark x1="45000" y1="30854" x2="45000" y2="30854"/>
                        <a14:foregroundMark x1="52143" y1="31680" x2="52143" y2="31680"/>
                        <a14:foregroundMark x1="61339" y1="28099" x2="61339" y2="28099"/>
                        <a14:foregroundMark x1="83304" y1="24518" x2="83304" y2="24518"/>
                        <a14:foregroundMark x1="66607" y1="31680" x2="66607" y2="31680"/>
                        <a14:foregroundMark x1="74107" y1="67769" x2="74107" y2="67769"/>
                        <a14:foregroundMark x1="90446" y1="76309" x2="90446" y2="76309"/>
                        <a14:backgroundMark x1="58571" y1="23967" x2="58571" y2="2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03" y="119210"/>
            <a:ext cx="2272038" cy="736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073" y="756246"/>
            <a:ext cx="795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VOICES FOR POWER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399" y="1893808"/>
            <a:ext cx="748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4040"/>
                </a:solidFill>
                <a:latin typeface="Franklin Gothic Medium"/>
                <a:cs typeface="Franklin Gothic Medium"/>
              </a:rPr>
              <a:t>Organising migrant and religious communities to find solutions for AFFORDABLE &amp; RENEWABLE ENERGY!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3952" y="2566699"/>
            <a:ext cx="4429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B029"/>
                </a:solidFill>
                <a:latin typeface="Franklin Gothic Medium"/>
                <a:cs typeface="Franklin Gothic Medium"/>
              </a:rPr>
              <a:t>18</a:t>
            </a:r>
            <a:r>
              <a:rPr lang="en-US" sz="2000" baseline="30000" dirty="0">
                <a:solidFill>
                  <a:srgbClr val="FFB029"/>
                </a:solidFill>
                <a:latin typeface="Franklin Gothic Medium"/>
                <a:cs typeface="Franklin Gothic Medium"/>
              </a:rPr>
              <a:t>th</a:t>
            </a:r>
            <a:r>
              <a:rPr lang="en-US" sz="2000" dirty="0">
                <a:solidFill>
                  <a:srgbClr val="FFB029"/>
                </a:solidFill>
                <a:latin typeface="Franklin Gothic Medium"/>
                <a:cs typeface="Franklin Gothic Medium"/>
              </a:rPr>
              <a:t> November 2019 | EWON Office</a:t>
            </a:r>
          </a:p>
          <a:p>
            <a:pPr algn="ctr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cs typeface="Franklin Gothic Medium"/>
              </a:rPr>
              <a:t>Michal Levy &amp; VFP Leaders Delegation</a:t>
            </a:r>
          </a:p>
          <a:p>
            <a:endParaRPr lang="en-US" sz="2000" dirty="0"/>
          </a:p>
        </p:txBody>
      </p:sp>
      <p:pic>
        <p:nvPicPr>
          <p:cNvPr id="4" name="Picture 3" descr="IMG_2183-we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" b="37136"/>
          <a:stretch/>
        </p:blipFill>
        <p:spPr>
          <a:xfrm>
            <a:off x="0" y="3248934"/>
            <a:ext cx="9144000" cy="36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3234" y="345417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Talk</a:t>
            </a:r>
          </a:p>
        </p:txBody>
      </p:sp>
      <p:pic>
        <p:nvPicPr>
          <p:cNvPr id="9" name="Picture 8" descr="2[iii] - PHOTO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27103" b="13044"/>
          <a:stretch/>
        </p:blipFill>
        <p:spPr>
          <a:xfrm>
            <a:off x="-103580" y="0"/>
            <a:ext cx="9247580" cy="4230044"/>
          </a:xfrm>
          <a:prstGeom prst="rect">
            <a:avLst/>
          </a:prstGeom>
        </p:spPr>
      </p:pic>
      <p:pic>
        <p:nvPicPr>
          <p:cNvPr id="6" name="Picture 5" descr="7[ii] Photo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b="23761"/>
          <a:stretch/>
        </p:blipFill>
        <p:spPr>
          <a:xfrm>
            <a:off x="0" y="3636173"/>
            <a:ext cx="9144000" cy="32218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44427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LISTENING: VOICES FOR POWER COMMUNITY TABLE TALKS</a:t>
            </a:r>
          </a:p>
        </p:txBody>
      </p:sp>
    </p:spTree>
    <p:extLst>
      <p:ext uri="{BB962C8B-B14F-4D97-AF65-F5344CB8AC3E}">
        <p14:creationId xmlns:p14="http://schemas.microsoft.com/office/powerpoint/2010/main" val="1709510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[ib] TableTalkTurnout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2" b="13597"/>
          <a:stretch/>
        </p:blipFill>
        <p:spPr>
          <a:xfrm>
            <a:off x="-17149" y="0"/>
            <a:ext cx="9161149" cy="2943015"/>
          </a:xfrm>
        </p:spPr>
      </p:pic>
      <p:pic>
        <p:nvPicPr>
          <p:cNvPr id="6" name="Picture 5" descr="2[ie] FaithLeadersPane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b="19624"/>
          <a:stretch/>
        </p:blipFill>
        <p:spPr>
          <a:xfrm>
            <a:off x="-1661" y="2621951"/>
            <a:ext cx="9144000" cy="4251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1973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LISTENING: VOICES FOR POWER INTERFAITH TABLE TALK</a:t>
            </a:r>
          </a:p>
        </p:txBody>
      </p:sp>
    </p:spTree>
    <p:extLst>
      <p:ext uri="{BB962C8B-B14F-4D97-AF65-F5344CB8AC3E}">
        <p14:creationId xmlns:p14="http://schemas.microsoft.com/office/powerpoint/2010/main" val="2068442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45841823_727392894285685_8477210881803943936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 b="33371"/>
          <a:stretch/>
        </p:blipFill>
        <p:spPr>
          <a:xfrm>
            <a:off x="0" y="0"/>
            <a:ext cx="9144000" cy="3407702"/>
          </a:xfrm>
          <a:prstGeom prst="rect">
            <a:avLst/>
          </a:prstGeom>
        </p:spPr>
      </p:pic>
      <p:pic>
        <p:nvPicPr>
          <p:cNvPr id="4" name="Content Placeholder 3" descr="46882615_362049264603490_3750778623016042496_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24552" b="27515"/>
          <a:stretch/>
        </p:blipFill>
        <p:spPr>
          <a:xfrm>
            <a:off x="0" y="3357361"/>
            <a:ext cx="9215674" cy="3500639"/>
          </a:xfrm>
        </p:spPr>
      </p:pic>
      <p:sp>
        <p:nvSpPr>
          <p:cNvPr id="6" name="TextBox 5"/>
          <p:cNvSpPr txBox="1"/>
          <p:nvPr/>
        </p:nvSpPr>
        <p:spPr>
          <a:xfrm>
            <a:off x="0" y="631973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LISTENING: VOICES FOR POWER COMMUNITY TABLE TALKS</a:t>
            </a:r>
          </a:p>
        </p:txBody>
      </p:sp>
    </p:spTree>
    <p:extLst>
      <p:ext uri="{BB962C8B-B14F-4D97-AF65-F5344CB8AC3E}">
        <p14:creationId xmlns:p14="http://schemas.microsoft.com/office/powerpoint/2010/main" val="208850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46965343_358229554745253_1726851438841167872_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28693"/>
          <a:stretch/>
        </p:blipFill>
        <p:spPr>
          <a:xfrm>
            <a:off x="0" y="0"/>
            <a:ext cx="9144000" cy="3975652"/>
          </a:xfrm>
        </p:spPr>
      </p:pic>
      <p:pic>
        <p:nvPicPr>
          <p:cNvPr id="7" name="Picture 6" descr="46932223_591494791282654_5859358882450636800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7" b="25014"/>
          <a:stretch/>
        </p:blipFill>
        <p:spPr>
          <a:xfrm>
            <a:off x="0" y="3899494"/>
            <a:ext cx="9144000" cy="2958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1973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LISTENING: VOICES FOR POWER COMMUNITY TABLE TALKS</a:t>
            </a:r>
          </a:p>
        </p:txBody>
      </p:sp>
    </p:spTree>
    <p:extLst>
      <p:ext uri="{BB962C8B-B14F-4D97-AF65-F5344CB8AC3E}">
        <p14:creationId xmlns:p14="http://schemas.microsoft.com/office/powerpoint/2010/main" val="348202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6978301_542324272861524_4606081979459305472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1" b="16657"/>
          <a:stretch/>
        </p:blipFill>
        <p:spPr>
          <a:xfrm>
            <a:off x="0" y="1"/>
            <a:ext cx="9144000" cy="3283742"/>
          </a:xfrm>
          <a:prstGeom prst="rect">
            <a:avLst/>
          </a:prstGeom>
        </p:spPr>
      </p:pic>
      <p:pic>
        <p:nvPicPr>
          <p:cNvPr id="4" name="Content Placeholder 3" descr="47082548_2208754292735254_6439863187549454336_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6" b="27828"/>
          <a:stretch/>
        </p:blipFill>
        <p:spPr>
          <a:xfrm>
            <a:off x="-1" y="3283742"/>
            <a:ext cx="9140685" cy="3574258"/>
          </a:xfrm>
        </p:spPr>
      </p:pic>
      <p:sp>
        <p:nvSpPr>
          <p:cNvPr id="6" name="TextBox 5"/>
          <p:cNvSpPr txBox="1"/>
          <p:nvPr/>
        </p:nvSpPr>
        <p:spPr>
          <a:xfrm>
            <a:off x="0" y="631973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LISTENING: VOICES FOR POWER COMMUNITY TABLE TALKS</a:t>
            </a:r>
          </a:p>
        </p:txBody>
      </p:sp>
    </p:spTree>
    <p:extLst>
      <p:ext uri="{BB962C8B-B14F-4D97-AF65-F5344CB8AC3E}">
        <p14:creationId xmlns:p14="http://schemas.microsoft.com/office/powerpoint/2010/main" val="382994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90315_Sydney-Housing-Energy-Assembly_28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7254" y="40312"/>
            <a:ext cx="8208095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FFB029"/>
                </a:solidFill>
                <a:latin typeface="Impact"/>
                <a:cs typeface="Impact"/>
              </a:rPr>
              <a:t>NON-PARTISAN POLITICAL ACTION FOR POLIY 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06144"/>
            <a:ext cx="6891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Pinning State Opposition Minster for Energy Adam Searle – March 2019</a:t>
            </a:r>
          </a:p>
        </p:txBody>
      </p:sp>
    </p:spTree>
    <p:extLst>
      <p:ext uri="{BB962C8B-B14F-4D97-AF65-F5344CB8AC3E}">
        <p14:creationId xmlns:p14="http://schemas.microsoft.com/office/powerpoint/2010/main" val="210314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315_Sydney-Housing-Energy-Assembly_27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106144"/>
            <a:ext cx="573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Pinning State Minster for Energy Don </a:t>
            </a:r>
            <a:r>
              <a:rPr lang="en-US" dirty="0" err="1">
                <a:solidFill>
                  <a:schemeClr val="bg1"/>
                </a:solidFill>
              </a:rPr>
              <a:t>Harwin</a:t>
            </a:r>
            <a:r>
              <a:rPr lang="en-US" dirty="0">
                <a:solidFill>
                  <a:schemeClr val="bg1"/>
                </a:solidFill>
              </a:rPr>
              <a:t> – March 2019</a:t>
            </a:r>
          </a:p>
        </p:txBody>
      </p:sp>
    </p:spTree>
    <p:extLst>
      <p:ext uri="{BB962C8B-B14F-4D97-AF65-F5344CB8AC3E}">
        <p14:creationId xmlns:p14="http://schemas.microsoft.com/office/powerpoint/2010/main" val="2851472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6200220_2181240305223538_3817071413165031424_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1" b="-569"/>
          <a:stretch/>
        </p:blipFill>
        <p:spPr>
          <a:xfrm>
            <a:off x="-161792" y="418218"/>
            <a:ext cx="9343693" cy="6166398"/>
          </a:xfrm>
        </p:spPr>
      </p:pic>
      <p:sp>
        <p:nvSpPr>
          <p:cNvPr id="5" name="TextBox 4"/>
          <p:cNvSpPr txBox="1"/>
          <p:nvPr/>
        </p:nvSpPr>
        <p:spPr>
          <a:xfrm>
            <a:off x="927254" y="40312"/>
            <a:ext cx="8208095" cy="21236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FB029"/>
                </a:solidFill>
                <a:latin typeface="Impact"/>
                <a:cs typeface="Impact"/>
              </a:rPr>
              <a:t>BUILDING LEADERSHIP IN COMMUNITIES TO BUILD ENERGY CONFIDENCE</a:t>
            </a:r>
          </a:p>
        </p:txBody>
      </p:sp>
    </p:spTree>
    <p:extLst>
      <p:ext uri="{BB962C8B-B14F-4D97-AF65-F5344CB8AC3E}">
        <p14:creationId xmlns:p14="http://schemas.microsoft.com/office/powerpoint/2010/main" val="369632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7-29 at 6.13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5" r="24963"/>
          <a:stretch/>
        </p:blipFill>
        <p:spPr>
          <a:xfrm>
            <a:off x="65990" y="202135"/>
            <a:ext cx="4460678" cy="5140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839" y="5563167"/>
            <a:ext cx="392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Indigenous Activist Bruce </a:t>
            </a:r>
            <a:r>
              <a:rPr lang="en-US" dirty="0" err="1"/>
              <a:t>Shillingsworth</a:t>
            </a:r>
            <a:endParaRPr lang="en-US" dirty="0"/>
          </a:p>
        </p:txBody>
      </p:sp>
      <p:pic>
        <p:nvPicPr>
          <p:cNvPr id="4" name="Picture 3" descr="Screen Shot 2019-07-29 at 6.12.5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r="16663"/>
          <a:stretch/>
        </p:blipFill>
        <p:spPr>
          <a:xfrm>
            <a:off x="4528438" y="202135"/>
            <a:ext cx="4615562" cy="5140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7108" y="556316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Prof. Mark </a:t>
            </a:r>
            <a:r>
              <a:rPr lang="en-US" dirty="0" err="1"/>
              <a:t>Diesendorff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9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9539" y="2225961"/>
            <a:ext cx="795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THE IMPACT</a:t>
            </a:r>
          </a:p>
        </p:txBody>
      </p:sp>
    </p:spTree>
    <p:extLst>
      <p:ext uri="{BB962C8B-B14F-4D97-AF65-F5344CB8AC3E}">
        <p14:creationId xmlns:p14="http://schemas.microsoft.com/office/powerpoint/2010/main" val="263486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9539" y="1809536"/>
            <a:ext cx="7951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THE ANALYSIS OF THE PROBLEM</a:t>
            </a:r>
          </a:p>
        </p:txBody>
      </p:sp>
    </p:spTree>
    <p:extLst>
      <p:ext uri="{BB962C8B-B14F-4D97-AF65-F5344CB8AC3E}">
        <p14:creationId xmlns:p14="http://schemas.microsoft.com/office/powerpoint/2010/main" val="2474887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t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 b="9830"/>
          <a:stretch/>
        </p:blipFill>
        <p:spPr>
          <a:xfrm>
            <a:off x="0" y="507517"/>
            <a:ext cx="9144000" cy="4872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905" y="4587153"/>
            <a:ext cx="8208095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FFB029"/>
                </a:solidFill>
                <a:latin typeface="Impact"/>
                <a:cs typeface="Impact"/>
              </a:rPr>
              <a:t>INDIVIDUAL LEADERSHIP DEVELOPMENT </a:t>
            </a:r>
          </a:p>
        </p:txBody>
      </p:sp>
    </p:spTree>
    <p:extLst>
      <p:ext uri="{BB962C8B-B14F-4D97-AF65-F5344CB8AC3E}">
        <p14:creationId xmlns:p14="http://schemas.microsoft.com/office/powerpoint/2010/main" val="4081004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5905" y="4587153"/>
            <a:ext cx="8208095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FFB029"/>
                </a:solidFill>
                <a:latin typeface="Impact"/>
                <a:cs typeface="Impact"/>
              </a:rPr>
              <a:t>BUILDING COMMUNITY CAPACITY FOR ADVOCACY</a:t>
            </a:r>
          </a:p>
        </p:txBody>
      </p:sp>
      <p:pic>
        <p:nvPicPr>
          <p:cNvPr id="2" name="Picture 1" descr="35842457_645367909133654_6941877691163344896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8"/>
          <a:stretch/>
        </p:blipFill>
        <p:spPr>
          <a:xfrm>
            <a:off x="0" y="0"/>
            <a:ext cx="9144000" cy="47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81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637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 b="7258"/>
          <a:stretch/>
        </p:blipFill>
        <p:spPr>
          <a:xfrm>
            <a:off x="0" y="1162927"/>
            <a:ext cx="9144000" cy="5695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362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Federal Opposition Minister for Energy Mark Butler promised to establish a</a:t>
            </a:r>
          </a:p>
          <a:p>
            <a:r>
              <a:rPr lang="en-US" dirty="0">
                <a:solidFill>
                  <a:schemeClr val="bg1"/>
                </a:solidFill>
              </a:rPr>
              <a:t> Community Energy Hub in Western Sydney.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3172" y="0"/>
            <a:ext cx="6770828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FFB029"/>
                </a:solidFill>
                <a:latin typeface="Impact"/>
                <a:cs typeface="Impact"/>
              </a:rPr>
              <a:t>SHIFTING THE POLITICAL LANDSCAPE</a:t>
            </a:r>
          </a:p>
        </p:txBody>
      </p:sp>
    </p:spTree>
    <p:extLst>
      <p:ext uri="{BB962C8B-B14F-4D97-AF65-F5344CB8AC3E}">
        <p14:creationId xmlns:p14="http://schemas.microsoft.com/office/powerpoint/2010/main" val="211623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9539" y="1413932"/>
            <a:ext cx="7951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WHAT WE’VE LEARNT ABOUT OUR COMMUNITIES</a:t>
            </a:r>
          </a:p>
        </p:txBody>
      </p:sp>
    </p:spTree>
    <p:extLst>
      <p:ext uri="{BB962C8B-B14F-4D97-AF65-F5344CB8AC3E}">
        <p14:creationId xmlns:p14="http://schemas.microsoft.com/office/powerpoint/2010/main" val="288792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0362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Federal Opposition Minister for Energy Mark Butler promised to establish a</a:t>
            </a:r>
          </a:p>
          <a:p>
            <a:r>
              <a:rPr lang="en-US" dirty="0">
                <a:solidFill>
                  <a:schemeClr val="bg1"/>
                </a:solidFill>
              </a:rPr>
              <a:t> Community Energy Hub in Western Sydney.</a:t>
            </a:r>
          </a:p>
        </p:txBody>
      </p:sp>
      <p:pic>
        <p:nvPicPr>
          <p:cNvPr id="2" name="Picture 1" descr="DSC_187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26159" r="7797" b="17803"/>
          <a:stretch/>
        </p:blipFill>
        <p:spPr>
          <a:xfrm>
            <a:off x="0" y="0"/>
            <a:ext cx="9346969" cy="4031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172" y="4269124"/>
            <a:ext cx="8769289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B029"/>
                </a:solidFill>
                <a:latin typeface="Impact"/>
                <a:cs typeface="Impact"/>
              </a:rPr>
              <a:t>REBUILDING OUR TRUST IN THE ENERGY SYSTEM MEANS </a:t>
            </a:r>
          </a:p>
          <a:p>
            <a:pPr algn="ctr"/>
            <a:r>
              <a:rPr lang="en-US" sz="4800" dirty="0">
                <a:solidFill>
                  <a:srgbClr val="FFB029"/>
                </a:solidFill>
                <a:latin typeface="Impact"/>
                <a:cs typeface="Impact"/>
              </a:rPr>
              <a:t>BUILDING RELATIONSHIPS OF TRUST</a:t>
            </a:r>
          </a:p>
        </p:txBody>
      </p:sp>
    </p:spTree>
    <p:extLst>
      <p:ext uri="{BB962C8B-B14F-4D97-AF65-F5344CB8AC3E}">
        <p14:creationId xmlns:p14="http://schemas.microsoft.com/office/powerpoint/2010/main" val="2533500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0362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Federal Opposition Minister for Energy Mark Butler promised to establish a</a:t>
            </a:r>
          </a:p>
          <a:p>
            <a:r>
              <a:rPr lang="en-US" dirty="0">
                <a:solidFill>
                  <a:schemeClr val="bg1"/>
                </a:solidFill>
              </a:rPr>
              <a:t> Community Energy Hub in Western Sydney.</a:t>
            </a:r>
          </a:p>
        </p:txBody>
      </p:sp>
      <p:pic>
        <p:nvPicPr>
          <p:cNvPr id="6" name="Picture 5" descr="IMG_389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2"/>
          <a:stretch/>
        </p:blipFill>
        <p:spPr>
          <a:xfrm>
            <a:off x="0" y="0"/>
            <a:ext cx="9144000" cy="4942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51" y="3801188"/>
            <a:ext cx="8977461" cy="3046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B029"/>
                </a:solidFill>
                <a:latin typeface="Impact"/>
                <a:cs typeface="Impact"/>
              </a:rPr>
              <a:t>THIS MEANS OUR WORK IS </a:t>
            </a:r>
            <a:br>
              <a:rPr lang="en-US" sz="4800" dirty="0">
                <a:solidFill>
                  <a:srgbClr val="FFB029"/>
                </a:solidFill>
                <a:latin typeface="Impact"/>
                <a:cs typeface="Impact"/>
              </a:rPr>
            </a:br>
            <a:r>
              <a:rPr lang="en-US" sz="4800" dirty="0">
                <a:solidFill>
                  <a:srgbClr val="FFB029"/>
                </a:solidFill>
                <a:latin typeface="Impact"/>
                <a:cs typeface="Impact"/>
              </a:rPr>
              <a:t>LONG-TERM AND IT MUST INCLUDE COMMUNITY LEADERS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2975180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643" y1="76309" x2="54643" y2="76309"/>
                        <a14:foregroundMark x1="63839" y1="53719" x2="63839" y2="53719"/>
                        <a14:foregroundMark x1="36071" y1="76860" x2="36071" y2="76860"/>
                        <a14:foregroundMark x1="31696" y1="77686" x2="31696" y2="77686"/>
                        <a14:foregroundMark x1="23839" y1="79890" x2="23839" y2="79890"/>
                        <a14:foregroundMark x1="16518" y1="80441" x2="16518" y2="80441"/>
                        <a14:foregroundMark x1="7768" y1="79890" x2="7768" y2="79890"/>
                        <a14:foregroundMark x1="30089" y1="27273" x2="30089" y2="27273"/>
                        <a14:foregroundMark x1="24821" y1="31680" x2="24821" y2="31680"/>
                        <a14:foregroundMark x1="26875" y1="35813" x2="26875" y2="35813"/>
                        <a14:foregroundMark x1="34911" y1="34435" x2="34911" y2="34435"/>
                        <a14:foregroundMark x1="45000" y1="30854" x2="45000" y2="30854"/>
                        <a14:foregroundMark x1="52143" y1="31680" x2="52143" y2="31680"/>
                        <a14:foregroundMark x1="61339" y1="28099" x2="61339" y2="28099"/>
                        <a14:foregroundMark x1="83304" y1="24518" x2="83304" y2="24518"/>
                        <a14:foregroundMark x1="66607" y1="31680" x2="66607" y2="31680"/>
                        <a14:foregroundMark x1="74107" y1="67769" x2="74107" y2="67769"/>
                        <a14:foregroundMark x1="90446" y1="76309" x2="90446" y2="76309"/>
                        <a14:backgroundMark x1="58571" y1="23967" x2="58571" y2="2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03" y="119210"/>
            <a:ext cx="2272038" cy="736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073" y="756246"/>
            <a:ext cx="795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VOICES FOR POWER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399" y="1893808"/>
            <a:ext cx="748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4040"/>
                </a:solidFill>
                <a:latin typeface="Franklin Gothic Medium"/>
                <a:cs typeface="Franklin Gothic Medium"/>
              </a:rPr>
              <a:t>Organising migrant and religious communities to find solutions for AFFORDABLE &amp; RENEWABLE ENERGY!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3952" y="2566699"/>
            <a:ext cx="4429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B029"/>
                </a:solidFill>
                <a:latin typeface="Franklin Gothic Medium"/>
                <a:cs typeface="Franklin Gothic Medium"/>
              </a:rPr>
              <a:t>18</a:t>
            </a:r>
            <a:r>
              <a:rPr lang="en-US" sz="2000" baseline="30000" dirty="0">
                <a:solidFill>
                  <a:srgbClr val="FFB029"/>
                </a:solidFill>
                <a:latin typeface="Franklin Gothic Medium"/>
                <a:cs typeface="Franklin Gothic Medium"/>
              </a:rPr>
              <a:t>th</a:t>
            </a:r>
            <a:r>
              <a:rPr lang="en-US" sz="2000" dirty="0">
                <a:solidFill>
                  <a:srgbClr val="FFB029"/>
                </a:solidFill>
                <a:latin typeface="Franklin Gothic Medium"/>
                <a:cs typeface="Franklin Gothic Medium"/>
              </a:rPr>
              <a:t> November 2019 | EWON Office</a:t>
            </a:r>
          </a:p>
          <a:p>
            <a:pPr algn="ctr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cs typeface="Franklin Gothic Medium"/>
              </a:rPr>
              <a:t>Michal Levy &amp; VFP Leaders Delegation</a:t>
            </a:r>
          </a:p>
          <a:p>
            <a:endParaRPr lang="en-US" sz="2000" dirty="0"/>
          </a:p>
        </p:txBody>
      </p:sp>
      <p:pic>
        <p:nvPicPr>
          <p:cNvPr id="4" name="Picture 3" descr="IMG_2183-we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" b="37136"/>
          <a:stretch/>
        </p:blipFill>
        <p:spPr>
          <a:xfrm>
            <a:off x="0" y="3248934"/>
            <a:ext cx="9144000" cy="36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93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978301_542324272861524_4606081979459305472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3951"/>
          <a:stretch/>
        </p:blipFill>
        <p:spPr>
          <a:xfrm>
            <a:off x="398014" y="857639"/>
            <a:ext cx="8003401" cy="5263978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643" y1="76309" x2="54643" y2="76309"/>
                        <a14:foregroundMark x1="63839" y1="53719" x2="63839" y2="53719"/>
                        <a14:foregroundMark x1="36071" y1="76860" x2="36071" y2="76860"/>
                        <a14:foregroundMark x1="31696" y1="77686" x2="31696" y2="77686"/>
                        <a14:foregroundMark x1="23839" y1="79890" x2="23839" y2="79890"/>
                        <a14:foregroundMark x1="16518" y1="80441" x2="16518" y2="80441"/>
                        <a14:foregroundMark x1="7768" y1="79890" x2="7768" y2="79890"/>
                        <a14:foregroundMark x1="30089" y1="27273" x2="30089" y2="27273"/>
                        <a14:foregroundMark x1="24821" y1="31680" x2="24821" y2="31680"/>
                        <a14:foregroundMark x1="26875" y1="35813" x2="26875" y2="35813"/>
                        <a14:foregroundMark x1="34911" y1="34435" x2="34911" y2="34435"/>
                        <a14:foregroundMark x1="45000" y1="30854" x2="45000" y2="30854"/>
                        <a14:foregroundMark x1="52143" y1="31680" x2="52143" y2="31680"/>
                        <a14:foregroundMark x1="61339" y1="28099" x2="61339" y2="28099"/>
                        <a14:foregroundMark x1="83304" y1="24518" x2="83304" y2="24518"/>
                        <a14:foregroundMark x1="66607" y1="31680" x2="66607" y2="31680"/>
                        <a14:foregroundMark x1="74107" y1="67769" x2="74107" y2="67769"/>
                        <a14:foregroundMark x1="90446" y1="76309" x2="90446" y2="76309"/>
                        <a14:backgroundMark x1="58571" y1="23967" x2="58571" y2="2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62" y="6121616"/>
            <a:ext cx="2272038" cy="73638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704713" y="868598"/>
            <a:ext cx="3250515" cy="1218405"/>
          </a:xfrm>
          <a:prstGeom prst="wedgeRoundRectCallout">
            <a:avLst>
              <a:gd name="adj1" fmla="val -38574"/>
              <a:gd name="adj2" fmla="val 7452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COST OF LIVING PRESSURES ON US AND OUR FAMILIES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98014" y="4914522"/>
            <a:ext cx="3633509" cy="1710988"/>
          </a:xfrm>
          <a:prstGeom prst="wedgeRoundRectCallout">
            <a:avLst>
              <a:gd name="adj1" fmla="val 27487"/>
              <a:gd name="adj2" fmla="val -94716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OUR VOICES AREN’T BEING HEARD OR ADVOCATED FOR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34802" y="400972"/>
            <a:ext cx="3250515" cy="1218405"/>
          </a:xfrm>
          <a:prstGeom prst="wedgeRoundRectCallout">
            <a:avLst>
              <a:gd name="adj1" fmla="val 27182"/>
              <a:gd name="adj2" fmla="val 7325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ENERGY IS A BASIC NEED</a:t>
            </a:r>
          </a:p>
        </p:txBody>
      </p:sp>
    </p:spTree>
    <p:extLst>
      <p:ext uri="{BB962C8B-B14F-4D97-AF65-F5344CB8AC3E}">
        <p14:creationId xmlns:p14="http://schemas.microsoft.com/office/powerpoint/2010/main" val="102565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643" y1="76309" x2="54643" y2="76309"/>
                        <a14:foregroundMark x1="63839" y1="53719" x2="63839" y2="53719"/>
                        <a14:foregroundMark x1="36071" y1="76860" x2="36071" y2="76860"/>
                        <a14:foregroundMark x1="31696" y1="77686" x2="31696" y2="77686"/>
                        <a14:foregroundMark x1="23839" y1="79890" x2="23839" y2="79890"/>
                        <a14:foregroundMark x1="16518" y1="80441" x2="16518" y2="80441"/>
                        <a14:foregroundMark x1="7768" y1="79890" x2="7768" y2="79890"/>
                        <a14:foregroundMark x1="30089" y1="27273" x2="30089" y2="27273"/>
                        <a14:foregroundMark x1="24821" y1="31680" x2="24821" y2="31680"/>
                        <a14:foregroundMark x1="26875" y1="35813" x2="26875" y2="35813"/>
                        <a14:foregroundMark x1="34911" y1="34435" x2="34911" y2="34435"/>
                        <a14:foregroundMark x1="45000" y1="30854" x2="45000" y2="30854"/>
                        <a14:foregroundMark x1="52143" y1="31680" x2="52143" y2="31680"/>
                        <a14:foregroundMark x1="61339" y1="28099" x2="61339" y2="28099"/>
                        <a14:foregroundMark x1="83304" y1="24518" x2="83304" y2="24518"/>
                        <a14:foregroundMark x1="66607" y1="31680" x2="66607" y2="31680"/>
                        <a14:foregroundMark x1="74107" y1="67769" x2="74107" y2="67769"/>
                        <a14:foregroundMark x1="90446" y1="76309" x2="90446" y2="76309"/>
                        <a14:backgroundMark x1="58571" y1="23967" x2="58571" y2="2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62" y="6121616"/>
            <a:ext cx="2272038" cy="736384"/>
          </a:xfrm>
          <a:prstGeom prst="rect">
            <a:avLst/>
          </a:prstGeom>
        </p:spPr>
      </p:pic>
      <p:pic>
        <p:nvPicPr>
          <p:cNvPr id="5" name="Picture 4" descr="4[i] - PHOTO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0" r="2786" b="5983"/>
          <a:stretch/>
        </p:blipFill>
        <p:spPr>
          <a:xfrm>
            <a:off x="0" y="0"/>
            <a:ext cx="8585819" cy="525717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350561" y="4535048"/>
            <a:ext cx="4406959" cy="2110618"/>
          </a:xfrm>
          <a:prstGeom prst="wedgeRoundRectCallout">
            <a:avLst>
              <a:gd name="adj1" fmla="val 27234"/>
              <a:gd name="adj2" fmla="val -85876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STRUCTURAL BARRIERS TO MEANINGFULLY NAVIGATE THE ENERGY MARKET LEAVE ISSUES SILENTLY SHOULDERED </a:t>
            </a:r>
          </a:p>
        </p:txBody>
      </p:sp>
    </p:spTree>
    <p:extLst>
      <p:ext uri="{BB962C8B-B14F-4D97-AF65-F5344CB8AC3E}">
        <p14:creationId xmlns:p14="http://schemas.microsoft.com/office/powerpoint/2010/main" val="283406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643" y1="76309" x2="54643" y2="76309"/>
                        <a14:foregroundMark x1="63839" y1="53719" x2="63839" y2="53719"/>
                        <a14:foregroundMark x1="36071" y1="76860" x2="36071" y2="76860"/>
                        <a14:foregroundMark x1="31696" y1="77686" x2="31696" y2="77686"/>
                        <a14:foregroundMark x1="23839" y1="79890" x2="23839" y2="79890"/>
                        <a14:foregroundMark x1="16518" y1="80441" x2="16518" y2="80441"/>
                        <a14:foregroundMark x1="7768" y1="79890" x2="7768" y2="79890"/>
                        <a14:foregroundMark x1="30089" y1="27273" x2="30089" y2="27273"/>
                        <a14:foregroundMark x1="24821" y1="31680" x2="24821" y2="31680"/>
                        <a14:foregroundMark x1="26875" y1="35813" x2="26875" y2="35813"/>
                        <a14:foregroundMark x1="34911" y1="34435" x2="34911" y2="34435"/>
                        <a14:foregroundMark x1="45000" y1="30854" x2="45000" y2="30854"/>
                        <a14:foregroundMark x1="52143" y1="31680" x2="52143" y2="31680"/>
                        <a14:foregroundMark x1="61339" y1="28099" x2="61339" y2="28099"/>
                        <a14:foregroundMark x1="83304" y1="24518" x2="83304" y2="24518"/>
                        <a14:foregroundMark x1="66607" y1="31680" x2="66607" y2="31680"/>
                        <a14:foregroundMark x1="74107" y1="67769" x2="74107" y2="67769"/>
                        <a14:foregroundMark x1="90446" y1="76309" x2="90446" y2="76309"/>
                        <a14:backgroundMark x1="58571" y1="23967" x2="58571" y2="2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62" y="6121616"/>
            <a:ext cx="2272038" cy="736384"/>
          </a:xfrm>
          <a:prstGeom prst="rect">
            <a:avLst/>
          </a:prstGeom>
        </p:spPr>
      </p:pic>
      <p:pic>
        <p:nvPicPr>
          <p:cNvPr id="3" name="Picture 2" descr="IMG_527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4"/>
          <a:stretch/>
        </p:blipFill>
        <p:spPr>
          <a:xfrm>
            <a:off x="537219" y="0"/>
            <a:ext cx="8606782" cy="534127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85359" y="4410628"/>
            <a:ext cx="8317537" cy="1710988"/>
          </a:xfrm>
          <a:prstGeom prst="wedgeRoundRectCallout">
            <a:avLst>
              <a:gd name="adj1" fmla="val -11531"/>
              <a:gd name="adj2" fmla="val -94716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AS CLEAN ENERGY TECHNOLOGY COMES INTO THE MARKET AND AS THE ENERGY TRANSITION HAPPENS, WITHOUT BUILDING OUR POWER - OUR COMMUNITIES WILL BE LEFT BEHIND</a:t>
            </a:r>
          </a:p>
        </p:txBody>
      </p:sp>
    </p:spTree>
    <p:extLst>
      <p:ext uri="{BB962C8B-B14F-4D97-AF65-F5344CB8AC3E}">
        <p14:creationId xmlns:p14="http://schemas.microsoft.com/office/powerpoint/2010/main" val="3929524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643" y1="76309" x2="54643" y2="76309"/>
                        <a14:foregroundMark x1="63839" y1="53719" x2="63839" y2="53719"/>
                        <a14:foregroundMark x1="36071" y1="76860" x2="36071" y2="76860"/>
                        <a14:foregroundMark x1="31696" y1="77686" x2="31696" y2="77686"/>
                        <a14:foregroundMark x1="23839" y1="79890" x2="23839" y2="79890"/>
                        <a14:foregroundMark x1="16518" y1="80441" x2="16518" y2="80441"/>
                        <a14:foregroundMark x1="7768" y1="79890" x2="7768" y2="79890"/>
                        <a14:foregroundMark x1="30089" y1="27273" x2="30089" y2="27273"/>
                        <a14:foregroundMark x1="24821" y1="31680" x2="24821" y2="31680"/>
                        <a14:foregroundMark x1="26875" y1="35813" x2="26875" y2="35813"/>
                        <a14:foregroundMark x1="34911" y1="34435" x2="34911" y2="34435"/>
                        <a14:foregroundMark x1="45000" y1="30854" x2="45000" y2="30854"/>
                        <a14:foregroundMark x1="52143" y1="31680" x2="52143" y2="31680"/>
                        <a14:foregroundMark x1="61339" y1="28099" x2="61339" y2="28099"/>
                        <a14:foregroundMark x1="83304" y1="24518" x2="83304" y2="24518"/>
                        <a14:foregroundMark x1="66607" y1="31680" x2="66607" y2="31680"/>
                        <a14:foregroundMark x1="74107" y1="67769" x2="74107" y2="67769"/>
                        <a14:foregroundMark x1="90446" y1="76309" x2="90446" y2="76309"/>
                        <a14:backgroundMark x1="58571" y1="23967" x2="58571" y2="2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62" y="6121616"/>
            <a:ext cx="2272038" cy="736384"/>
          </a:xfrm>
          <a:prstGeom prst="rect">
            <a:avLst/>
          </a:prstGeom>
        </p:spPr>
      </p:pic>
      <p:pic>
        <p:nvPicPr>
          <p:cNvPr id="5" name="Picture 4" descr="35271086_2162179630462939_7942507193121636352_n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/>
          <a:stretch/>
        </p:blipFill>
        <p:spPr>
          <a:xfrm>
            <a:off x="0" y="1028012"/>
            <a:ext cx="9144000" cy="3682769"/>
          </a:xfrm>
          <a:prstGeom prst="rect">
            <a:avLst/>
          </a:prstGeom>
        </p:spPr>
      </p:pic>
      <p:pic>
        <p:nvPicPr>
          <p:cNvPr id="4" name="Picture 3" descr="Don Harwin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4" b="22410"/>
          <a:stretch/>
        </p:blipFill>
        <p:spPr>
          <a:xfrm>
            <a:off x="0" y="3420678"/>
            <a:ext cx="9144000" cy="2660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152" y="197738"/>
            <a:ext cx="64688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accent6"/>
                </a:solidFill>
              </a:rPr>
              <a:t>OUR AIM TO INFLUENCE: </a:t>
            </a:r>
          </a:p>
        </p:txBody>
      </p:sp>
    </p:spTree>
    <p:extLst>
      <p:ext uri="{BB962C8B-B14F-4D97-AF65-F5344CB8AC3E}">
        <p14:creationId xmlns:p14="http://schemas.microsoft.com/office/powerpoint/2010/main" val="3491899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9539" y="532263"/>
            <a:ext cx="7951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THE ANALYSIS OF THE PROBLEM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837" y="3248056"/>
            <a:ext cx="8526673" cy="2792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10000"/>
              </a:lnSpc>
              <a:buFont typeface="Arial"/>
              <a:buChar char="•"/>
            </a:pPr>
            <a:r>
              <a:rPr lang="en-US" sz="3200" b="1" dirty="0"/>
              <a:t>THE VOICES OF C.A.L.D COMMUNITIES ARE NOT BEING HEARD;</a:t>
            </a:r>
          </a:p>
          <a:p>
            <a:pPr marL="457200" indent="-457200" algn="ctr">
              <a:lnSpc>
                <a:spcPct val="110000"/>
              </a:lnSpc>
              <a:buFont typeface="Arial"/>
              <a:buChar char="•"/>
            </a:pPr>
            <a:r>
              <a:rPr lang="en-US" sz="3200" b="1" dirty="0"/>
              <a:t>OUR ISSUES ARE NOT BEING UNDERSTOOD;</a:t>
            </a:r>
          </a:p>
          <a:p>
            <a:pPr marL="457200" indent="-457200" algn="ctr">
              <a:lnSpc>
                <a:spcPct val="110000"/>
              </a:lnSpc>
              <a:buFont typeface="Arial"/>
              <a:buChar char="•"/>
            </a:pPr>
            <a:r>
              <a:rPr lang="en-US" sz="3200" b="1" dirty="0"/>
              <a:t>OUR IDEAS AND SOLUTIONS ARE NOT TAKEN INTO ACCOUNT BY DECISION MAKERS</a:t>
            </a:r>
          </a:p>
        </p:txBody>
      </p:sp>
    </p:spTree>
    <p:extLst>
      <p:ext uri="{BB962C8B-B14F-4D97-AF65-F5344CB8AC3E}">
        <p14:creationId xmlns:p14="http://schemas.microsoft.com/office/powerpoint/2010/main" val="170635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9539" y="1809536"/>
            <a:ext cx="7951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OUR APPROACH: RELATIONAL ORGANISING</a:t>
            </a:r>
          </a:p>
        </p:txBody>
      </p:sp>
    </p:spTree>
    <p:extLst>
      <p:ext uri="{BB962C8B-B14F-4D97-AF65-F5344CB8AC3E}">
        <p14:creationId xmlns:p14="http://schemas.microsoft.com/office/powerpoint/2010/main" val="158509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[vi] Phot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1973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LISTENING: VOICES FOR POWER COMMUNITY TABLE TALKS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6799" y="4491971"/>
            <a:ext cx="4257201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rgbClr val="FFB029"/>
                </a:solidFill>
                <a:latin typeface="Impact"/>
                <a:cs typeface="Impact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82692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21453F325FA47B6719538F63CD5F4" ma:contentTypeVersion="10" ma:contentTypeDescription="Create a new document." ma:contentTypeScope="" ma:versionID="fce3f157e47ea9881e3499e4fccfcc85">
  <xsd:schema xmlns:xsd="http://www.w3.org/2001/XMLSchema" xmlns:xs="http://www.w3.org/2001/XMLSchema" xmlns:p="http://schemas.microsoft.com/office/2006/metadata/properties" xmlns:ns3="84a4a35d-2e81-4453-a181-67eebcf35514" targetNamespace="http://schemas.microsoft.com/office/2006/metadata/properties" ma:root="true" ma:fieldsID="fe4e118049bbc583ad8c09af841a1187" ns3:_="">
    <xsd:import namespace="84a4a35d-2e81-4453-a181-67eebcf355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4a35d-2e81-4453-a181-67eebcf355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3B016B-6BFF-446E-8D06-521FA36A03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a4a35d-2e81-4453-a181-67eebcf35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9C6869-956D-415B-9E91-E6FB4B46B5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534315-5946-47BE-9700-438D7E2807A0}">
  <ds:schemaRefs>
    <ds:schemaRef ds:uri="http://purl.org/dc/elements/1.1/"/>
    <ds:schemaRef ds:uri="http://schemas.microsoft.com/office/2006/metadata/properties"/>
    <ds:schemaRef ds:uri="84a4a35d-2e81-4453-a181-67eebcf3551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377</Words>
  <Application>Microsoft Office PowerPoint</Application>
  <PresentationFormat>On-screen Show (4:3)</PresentationFormat>
  <Paragraphs>60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Franklin Gothic Medium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Sydney Alliance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Liuanga Palu</dc:creator>
  <cp:lastModifiedBy>Jim Wellsmore</cp:lastModifiedBy>
  <cp:revision>28</cp:revision>
  <cp:lastPrinted>2020-02-24T05:04:26Z</cp:lastPrinted>
  <dcterms:created xsi:type="dcterms:W3CDTF">2017-09-12T02:42:38Z</dcterms:created>
  <dcterms:modified xsi:type="dcterms:W3CDTF">2020-02-24T05:07:03Z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0x010100F1721453F325FA47B6719538F63CD5F4</vt:lpwstr>
  </property>
</Properties>
</file>