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90" r:id="rId4"/>
    <p:sldId id="257" r:id="rId5"/>
    <p:sldId id="259" r:id="rId6"/>
    <p:sldId id="260" r:id="rId7"/>
    <p:sldId id="288" r:id="rId8"/>
    <p:sldId id="261" r:id="rId9"/>
    <p:sldId id="262" r:id="rId10"/>
    <p:sldId id="266" r:id="rId11"/>
    <p:sldId id="268" r:id="rId12"/>
    <p:sldId id="264" r:id="rId13"/>
    <p:sldId id="265" r:id="rId14"/>
    <p:sldId id="263" r:id="rId15"/>
    <p:sldId id="267" r:id="rId16"/>
    <p:sldId id="269" r:id="rId17"/>
    <p:sldId id="270" r:id="rId18"/>
    <p:sldId id="272" r:id="rId19"/>
    <p:sldId id="271" r:id="rId20"/>
    <p:sldId id="282" r:id="rId21"/>
    <p:sldId id="283" r:id="rId22"/>
    <p:sldId id="273" r:id="rId23"/>
    <p:sldId id="274" r:id="rId24"/>
    <p:sldId id="278" r:id="rId25"/>
    <p:sldId id="277" r:id="rId26"/>
    <p:sldId id="280" r:id="rId27"/>
    <p:sldId id="276" r:id="rId28"/>
    <p:sldId id="281" r:id="rId29"/>
    <p:sldId id="284" r:id="rId30"/>
    <p:sldId id="285" r:id="rId31"/>
    <p:sldId id="286" r:id="rId32"/>
    <p:sldId id="287" r:id="rId33"/>
    <p:sldId id="279" r:id="rId34"/>
    <p:sldId id="289" r:id="rId35"/>
    <p:sldId id="27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91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9A486D-6CF5-4043-B911-9D1E42FA06B2}" type="datetimeFigureOut">
              <a:rPr lang="en-AU" smtClean="0"/>
              <a:pPr/>
              <a:t>17/06/2019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0A36FC4-4404-45CC-86D8-8BC69C93D99C}"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A486D-6CF5-4043-B911-9D1E42FA06B2}" type="datetimeFigureOut">
              <a:rPr lang="en-AU" smtClean="0"/>
              <a:pPr/>
              <a:t>17/06/2019</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36FC4-4404-45CC-86D8-8BC69C93D99C}"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2"/>
            <a:ext cx="7772400" cy="2043659"/>
          </a:xfrm>
        </p:spPr>
        <p:txBody>
          <a:bodyPr>
            <a:normAutofit/>
          </a:bodyPr>
          <a:lstStyle/>
          <a:p>
            <a:r>
              <a:rPr lang="en-AU" b="1" dirty="0" smtClean="0"/>
              <a:t>The electricity distribution network reset process</a:t>
            </a:r>
            <a:endParaRPr lang="en-AU" b="1" dirty="0"/>
          </a:p>
        </p:txBody>
      </p:sp>
      <p:sp>
        <p:nvSpPr>
          <p:cNvPr id="3" name="Subtitle 2"/>
          <p:cNvSpPr>
            <a:spLocks noGrp="1"/>
          </p:cNvSpPr>
          <p:nvPr>
            <p:ph type="subTitle" idx="1"/>
          </p:nvPr>
        </p:nvSpPr>
        <p:spPr/>
        <p:txBody>
          <a:bodyPr/>
          <a:lstStyle/>
          <a:p>
            <a:r>
              <a:rPr lang="en-AU" dirty="0" smtClean="0"/>
              <a:t>BSL and the Victorian EDPR 2020</a:t>
            </a:r>
          </a:p>
          <a:p>
            <a:r>
              <a:rPr lang="en-AU" dirty="0" smtClean="0"/>
              <a:t>Meeting 17 June 2019</a:t>
            </a:r>
            <a:endParaRPr lang="en-AU" dirty="0"/>
          </a:p>
        </p:txBody>
      </p:sp>
      <p:pic>
        <p:nvPicPr>
          <p:cNvPr id="1026" name="Picture 2"/>
          <p:cNvPicPr>
            <a:picLocks noChangeAspect="1" noChangeArrowheads="1"/>
          </p:cNvPicPr>
          <p:nvPr/>
        </p:nvPicPr>
        <p:blipFill>
          <a:blip r:embed="rId2" cstate="print"/>
          <a:srcRect/>
          <a:stretch>
            <a:fillRect/>
          </a:stretch>
        </p:blipFill>
        <p:spPr bwMode="auto">
          <a:xfrm>
            <a:off x="1907704" y="5648325"/>
            <a:ext cx="5619750" cy="12096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RAB has grown over the past decade …</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pic>
        <p:nvPicPr>
          <p:cNvPr id="1026" name="Picture 2"/>
          <p:cNvPicPr>
            <a:picLocks noGrp="1" noChangeAspect="1" noChangeArrowheads="1"/>
          </p:cNvPicPr>
          <p:nvPr>
            <p:ph idx="1"/>
          </p:nvPr>
        </p:nvPicPr>
        <p:blipFill>
          <a:blip r:embed="rId3" cstate="print"/>
          <a:srcRect/>
          <a:stretch>
            <a:fillRect/>
          </a:stretch>
        </p:blipFill>
        <p:spPr bwMode="auto">
          <a:xfrm>
            <a:off x="827584" y="1412776"/>
            <a:ext cx="7560839" cy="475252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 but utilisation has fallen</a:t>
            </a:r>
            <a:endParaRPr lang="en-AU" dirty="0"/>
          </a:p>
        </p:txBody>
      </p:sp>
      <p:pic>
        <p:nvPicPr>
          <p:cNvPr id="7172" name="Picture 4"/>
          <p:cNvPicPr>
            <a:picLocks noGrp="1" noChangeAspect="1" noChangeArrowheads="1"/>
          </p:cNvPicPr>
          <p:nvPr>
            <p:ph idx="1"/>
          </p:nvPr>
        </p:nvPicPr>
        <p:blipFill>
          <a:blip r:embed="rId2" cstate="print"/>
          <a:srcRect/>
          <a:stretch>
            <a:fillRect/>
          </a:stretch>
        </p:blipFill>
        <p:spPr bwMode="auto">
          <a:xfrm>
            <a:off x="899592" y="1340768"/>
            <a:ext cx="7488832" cy="4824536"/>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RAB has grown over the past decade (2)</a:t>
            </a:r>
            <a:endParaRPr lang="en-AU" dirty="0"/>
          </a:p>
        </p:txBody>
      </p:sp>
      <p:pic>
        <p:nvPicPr>
          <p:cNvPr id="4101" name="Picture 5"/>
          <p:cNvPicPr>
            <a:picLocks noGrp="1" noChangeAspect="1" noChangeArrowheads="1"/>
          </p:cNvPicPr>
          <p:nvPr>
            <p:ph idx="1"/>
          </p:nvPr>
        </p:nvPicPr>
        <p:blipFill>
          <a:blip r:embed="rId2" cstate="print"/>
          <a:stretch>
            <a:fillRect/>
          </a:stretch>
        </p:blipFill>
        <p:spPr bwMode="auto">
          <a:xfrm>
            <a:off x="755576" y="1484784"/>
            <a:ext cx="7920880" cy="4824535"/>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RAB has grown over the past decade (3)</a:t>
            </a:r>
            <a:endParaRPr lang="en-AU" dirty="0"/>
          </a:p>
        </p:txBody>
      </p:sp>
      <p:pic>
        <p:nvPicPr>
          <p:cNvPr id="5125" name="Picture 5"/>
          <p:cNvPicPr>
            <a:picLocks noGrp="1" noChangeAspect="1" noChangeArrowheads="1"/>
          </p:cNvPicPr>
          <p:nvPr>
            <p:ph idx="1"/>
          </p:nvPr>
        </p:nvPicPr>
        <p:blipFill>
          <a:blip r:embed="rId2" cstate="print"/>
          <a:srcRect/>
          <a:stretch>
            <a:fillRect/>
          </a:stretch>
        </p:blipFill>
        <p:spPr bwMode="auto">
          <a:xfrm>
            <a:off x="683568" y="1556792"/>
            <a:ext cx="7776864" cy="4608512"/>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Capex</a:t>
            </a:r>
            <a:endParaRPr lang="en-AU"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827584" y="1484784"/>
            <a:ext cx="7632847" cy="4680520"/>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the main elements of capex</a:t>
            </a:r>
            <a:endParaRPr lang="en-AU" dirty="0"/>
          </a:p>
        </p:txBody>
      </p:sp>
      <p:sp>
        <p:nvSpPr>
          <p:cNvPr id="3" name="Content Placeholder 2"/>
          <p:cNvSpPr>
            <a:spLocks noGrp="1"/>
          </p:cNvSpPr>
          <p:nvPr>
            <p:ph idx="1"/>
          </p:nvPr>
        </p:nvSpPr>
        <p:spPr/>
        <p:txBody>
          <a:bodyPr/>
          <a:lstStyle/>
          <a:p>
            <a:pPr>
              <a:buFont typeface="Wingdings" pitchFamily="2" charset="2"/>
              <a:buChar char="v"/>
            </a:pPr>
            <a:r>
              <a:rPr lang="en-AU" dirty="0" smtClean="0"/>
              <a:t>Historically, capex was mainly augmentation expenditure to meet growth (augex)</a:t>
            </a:r>
          </a:p>
          <a:p>
            <a:pPr>
              <a:buFont typeface="Wingdings" pitchFamily="2" charset="2"/>
              <a:buChar char="v"/>
            </a:pPr>
            <a:r>
              <a:rPr lang="en-AU" dirty="0" smtClean="0"/>
              <a:t>As consumption has fallen and peak demand flat lined, augex has fallen considerably but we see the main cost increases are now in replacement capex  (repex) and IT </a:t>
            </a:r>
          </a:p>
          <a:p>
            <a:pPr>
              <a:buFont typeface="Wingdings" pitchFamily="2" charset="2"/>
              <a:buChar char="v"/>
            </a:pPr>
            <a:r>
              <a:rPr lang="en-AU" dirty="0" smtClean="0"/>
              <a:t>In bushfire areas we have also seen capex to limit fire starts (REFCL program)</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This is data from the last reset on repex growth</a:t>
            </a:r>
            <a:endParaRPr lang="en-AU" dirty="0"/>
          </a:p>
        </p:txBody>
      </p:sp>
      <p:pic>
        <p:nvPicPr>
          <p:cNvPr id="8196" name="Picture 4"/>
          <p:cNvPicPr>
            <a:picLocks noGrp="1" noChangeAspect="1" noChangeArrowheads="1"/>
          </p:cNvPicPr>
          <p:nvPr>
            <p:ph idx="1"/>
          </p:nvPr>
        </p:nvPicPr>
        <p:blipFill>
          <a:blip r:embed="rId2" cstate="print"/>
          <a:stretch>
            <a:fillRect/>
          </a:stretch>
        </p:blipFill>
        <p:spPr bwMode="auto">
          <a:xfrm>
            <a:off x="827584" y="1556792"/>
            <a:ext cx="7704856" cy="4536504"/>
          </a:xfrm>
          <a:prstGeom prst="rect">
            <a:avLst/>
          </a:prstGeom>
          <a:noFill/>
          <a:ln w="9525">
            <a:noFill/>
            <a:miter lim="800000"/>
            <a:headEnd/>
            <a:tailEnd/>
          </a:ln>
        </p:spPr>
      </p:pic>
      <p:pic>
        <p:nvPicPr>
          <p:cNvPr id="10"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capex </a:t>
            </a:r>
            <a:endParaRPr lang="en-AU" dirty="0"/>
          </a:p>
        </p:txBody>
      </p:sp>
      <p:sp>
        <p:nvSpPr>
          <p:cNvPr id="3" name="Content Placeholder 2"/>
          <p:cNvSpPr>
            <a:spLocks noGrp="1"/>
          </p:cNvSpPr>
          <p:nvPr>
            <p:ph idx="1"/>
          </p:nvPr>
        </p:nvSpPr>
        <p:spPr/>
        <p:txBody>
          <a:bodyPr/>
          <a:lstStyle/>
          <a:p>
            <a:pPr>
              <a:buFont typeface="Wingdings" pitchFamily="2" charset="2"/>
              <a:buChar char="v"/>
            </a:pPr>
            <a:r>
              <a:rPr lang="en-AU" dirty="0" smtClean="0"/>
              <a:t>The other increase in capex we have seen is in IT</a:t>
            </a:r>
          </a:p>
          <a:p>
            <a:pPr>
              <a:buFont typeface="Wingdings" pitchFamily="2" charset="2"/>
              <a:buChar char="v"/>
            </a:pPr>
            <a:r>
              <a:rPr lang="en-AU" dirty="0" smtClean="0"/>
              <a:t>Not only is the cost of IT increasing but it is depreciated over a short 5 year period</a:t>
            </a:r>
          </a:p>
          <a:p>
            <a:pPr>
              <a:buFont typeface="Wingdings" pitchFamily="2" charset="2"/>
              <a:buChar char="v"/>
            </a:pPr>
            <a:r>
              <a:rPr lang="en-AU" dirty="0" smtClean="0"/>
              <a:t>The aspect of concern is that effectively consumers pay the cost of the IT capex but they are seeing little value from the cost</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Regulatory Depreciation</a:t>
            </a:r>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899592" y="1340768"/>
            <a:ext cx="7344816" cy="4752528"/>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Regulatory Depreciation</a:t>
            </a:r>
            <a:endParaRPr lang="en-AU"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v"/>
            </a:pPr>
            <a:r>
              <a:rPr lang="en-AU" dirty="0" smtClean="0"/>
              <a:t>Regulatory depreciation allowance has two elements </a:t>
            </a:r>
          </a:p>
          <a:p>
            <a:pPr lvl="1">
              <a:buFont typeface="Wingdings" pitchFamily="2" charset="2"/>
              <a:buChar char="v"/>
            </a:pPr>
            <a:r>
              <a:rPr lang="en-AU" dirty="0" smtClean="0"/>
              <a:t>Inflation of the asset base</a:t>
            </a:r>
          </a:p>
          <a:p>
            <a:pPr lvl="1">
              <a:buFont typeface="Wingdings" pitchFamily="2" charset="2"/>
              <a:buChar char="v"/>
            </a:pPr>
            <a:r>
              <a:rPr lang="en-AU" dirty="0" smtClean="0"/>
              <a:t>Straight line depreciation of the assets based on a schedule developed by the network</a:t>
            </a:r>
          </a:p>
          <a:p>
            <a:pPr>
              <a:buFont typeface="Wingdings" pitchFamily="2" charset="2"/>
              <a:buChar char="v"/>
            </a:pPr>
            <a:r>
              <a:rPr lang="en-AU" dirty="0" smtClean="0"/>
              <a:t>The main issue with the asset depreciation schedules is that there is no consistency between the different networks with some networks depreciating the same assets faster than other networks. For example UE depreciates its system assets over 36 years but Powercor does this over 51 years</a:t>
            </a:r>
          </a:p>
          <a:p>
            <a:pPr>
              <a:buFont typeface="Wingdings" pitchFamily="2" charset="2"/>
              <a:buChar char="v"/>
            </a:pPr>
            <a:r>
              <a:rPr lang="en-AU" dirty="0" smtClean="0"/>
              <a:t>The impact of this is that UE revenue in each year is higher than it would be if it used Powercor depreciation</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Why get involved in a network reset</a:t>
            </a:r>
            <a:endParaRPr lang="en-AU" dirty="0"/>
          </a:p>
        </p:txBody>
      </p:sp>
      <p:sp>
        <p:nvSpPr>
          <p:cNvPr id="3" name="Content Placeholder 2"/>
          <p:cNvSpPr>
            <a:spLocks noGrp="1"/>
          </p:cNvSpPr>
          <p:nvPr>
            <p:ph idx="1"/>
          </p:nvPr>
        </p:nvSpPr>
        <p:spPr>
          <a:xfrm>
            <a:off x="457200" y="1412776"/>
            <a:ext cx="8229600" cy="4713387"/>
          </a:xfrm>
        </p:spPr>
        <p:txBody>
          <a:bodyPr>
            <a:normAutofit fontScale="85000" lnSpcReduction="20000"/>
          </a:bodyPr>
          <a:lstStyle/>
          <a:p>
            <a:pPr>
              <a:buFont typeface="Wingdings" pitchFamily="2" charset="2"/>
              <a:buChar char="v"/>
            </a:pPr>
            <a:r>
              <a:rPr lang="en-AU" dirty="0" smtClean="0"/>
              <a:t>The cost of electricity delivered to an end user comprises three main elements</a:t>
            </a:r>
          </a:p>
          <a:p>
            <a:pPr lvl="1">
              <a:buFont typeface="Wingdings" pitchFamily="2" charset="2"/>
              <a:buChar char="v"/>
            </a:pPr>
            <a:r>
              <a:rPr lang="en-AU" dirty="0" smtClean="0"/>
              <a:t>The cost of the substations, steel lattice towers, poles and wires (~40% of the total for a home)</a:t>
            </a:r>
          </a:p>
          <a:p>
            <a:pPr lvl="1">
              <a:buFont typeface="Wingdings" pitchFamily="2" charset="2"/>
              <a:buChar char="v"/>
            </a:pPr>
            <a:r>
              <a:rPr lang="en-AU" dirty="0" smtClean="0"/>
              <a:t>The wholesale price of electricity (~40%)</a:t>
            </a:r>
          </a:p>
          <a:p>
            <a:pPr lvl="1">
              <a:buFont typeface="Wingdings" pitchFamily="2" charset="2"/>
              <a:buChar char="v"/>
            </a:pPr>
            <a:r>
              <a:rPr lang="en-AU" dirty="0" smtClean="0"/>
              <a:t>Environmental, retail margins and price risk management (~20%)</a:t>
            </a:r>
          </a:p>
          <a:p>
            <a:pPr>
              <a:buFont typeface="Wingdings" pitchFamily="2" charset="2"/>
              <a:buChar char="v"/>
            </a:pPr>
            <a:r>
              <a:rPr lang="en-AU" dirty="0" smtClean="0"/>
              <a:t>Wholesale and retail costs are set by competition and intervention in these is by rule changes and government action</a:t>
            </a:r>
          </a:p>
          <a:p>
            <a:pPr>
              <a:buFont typeface="Wingdings" pitchFamily="2" charset="2"/>
              <a:buChar char="v"/>
            </a:pPr>
            <a:r>
              <a:rPr lang="en-AU" dirty="0" smtClean="0"/>
              <a:t>The network charges are set by regulation and this allows end users to get involved in the detail of the costs.</a:t>
            </a:r>
          </a:p>
          <a:p>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Opex</a:t>
            </a:r>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55576" y="1268760"/>
            <a:ext cx="7776864" cy="4824536"/>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Opex</a:t>
            </a:r>
            <a:endParaRPr lang="en-AU" dirty="0"/>
          </a:p>
        </p:txBody>
      </p:sp>
      <p:sp>
        <p:nvSpPr>
          <p:cNvPr id="3" name="Content Placeholder 2"/>
          <p:cNvSpPr>
            <a:spLocks noGrp="1"/>
          </p:cNvSpPr>
          <p:nvPr>
            <p:ph idx="1"/>
          </p:nvPr>
        </p:nvSpPr>
        <p:spPr>
          <a:xfrm>
            <a:off x="457200" y="1268760"/>
            <a:ext cx="8229600" cy="5184576"/>
          </a:xfrm>
        </p:spPr>
        <p:txBody>
          <a:bodyPr>
            <a:normAutofit fontScale="85000" lnSpcReduction="20000"/>
          </a:bodyPr>
          <a:lstStyle/>
          <a:p>
            <a:pPr>
              <a:buFont typeface="Wingdings" pitchFamily="2" charset="2"/>
              <a:buChar char="v"/>
            </a:pPr>
            <a:r>
              <a:rPr lang="en-AU" dirty="0" smtClean="0"/>
              <a:t>Opex is about 37% of the total revenue</a:t>
            </a:r>
          </a:p>
          <a:p>
            <a:pPr>
              <a:buFont typeface="Wingdings" pitchFamily="2" charset="2"/>
              <a:buChar char="v"/>
            </a:pPr>
            <a:r>
              <a:rPr lang="en-AU" dirty="0" smtClean="0"/>
              <a:t>The process for setting the opex is to use the actual opex seen in year 4 of the regulatory period and use this as a base.</a:t>
            </a:r>
          </a:p>
          <a:p>
            <a:pPr>
              <a:buFont typeface="Wingdings" pitchFamily="2" charset="2"/>
              <a:buChar char="v"/>
            </a:pPr>
            <a:r>
              <a:rPr lang="en-AU" dirty="0" smtClean="0"/>
              <a:t>To the base we add:</a:t>
            </a:r>
          </a:p>
          <a:p>
            <a:pPr lvl="1">
              <a:buFont typeface="Wingdings" pitchFamily="2" charset="2"/>
              <a:buChar char="v"/>
            </a:pPr>
            <a:r>
              <a:rPr lang="en-AU" dirty="0" smtClean="0"/>
              <a:t>Price growth (inflation, labour costs)</a:t>
            </a:r>
          </a:p>
          <a:p>
            <a:pPr lvl="1">
              <a:buFont typeface="Wingdings" pitchFamily="2" charset="2"/>
              <a:buChar char="v"/>
            </a:pPr>
            <a:r>
              <a:rPr lang="en-AU" dirty="0" smtClean="0"/>
              <a:t>Output growth</a:t>
            </a:r>
          </a:p>
          <a:p>
            <a:pPr lvl="1">
              <a:buFont typeface="Wingdings" pitchFamily="2" charset="2"/>
              <a:buChar char="v"/>
            </a:pPr>
            <a:r>
              <a:rPr lang="en-AU" dirty="0" smtClean="0"/>
              <a:t>Step changes</a:t>
            </a:r>
          </a:p>
          <a:p>
            <a:pPr lvl="1">
              <a:buFont typeface="Wingdings" pitchFamily="2" charset="2"/>
              <a:buChar char="v"/>
            </a:pPr>
            <a:r>
              <a:rPr lang="en-AU" dirty="0" smtClean="0"/>
              <a:t>Adjustments for service classification, self insurance, GSL payments </a:t>
            </a:r>
          </a:p>
          <a:p>
            <a:pPr>
              <a:buFont typeface="Wingdings" pitchFamily="2" charset="2"/>
              <a:buChar char="v"/>
            </a:pPr>
            <a:r>
              <a:rPr lang="en-AU" dirty="0" smtClean="0"/>
              <a:t>Opex is benchmarked for productivity (moderated against peak demand, line length and customer numbers)  to assess how far each network is from the efficient frontier</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Opex productivity</a:t>
            </a:r>
            <a:endParaRPr lang="en-AU" dirty="0"/>
          </a:p>
        </p:txBody>
      </p:sp>
      <p:pic>
        <p:nvPicPr>
          <p:cNvPr id="10243" name="Picture 3"/>
          <p:cNvPicPr>
            <a:picLocks noGrp="1" noChangeAspect="1" noChangeArrowheads="1"/>
          </p:cNvPicPr>
          <p:nvPr>
            <p:ph idx="1"/>
          </p:nvPr>
        </p:nvPicPr>
        <p:blipFill>
          <a:blip r:embed="rId2" cstate="print"/>
          <a:srcRect/>
          <a:stretch>
            <a:fillRect/>
          </a:stretch>
        </p:blipFill>
        <p:spPr bwMode="auto">
          <a:xfrm>
            <a:off x="683569" y="1340768"/>
            <a:ext cx="7992888" cy="4752528"/>
          </a:xfrm>
          <a:prstGeom prst="rect">
            <a:avLst/>
          </a:prstGeom>
          <a:noFill/>
          <a:ln w="9525">
            <a:noFill/>
            <a:miter lim="800000"/>
            <a:headEnd/>
            <a:tailEnd/>
          </a:ln>
        </p:spPr>
      </p:pic>
      <p:pic>
        <p:nvPicPr>
          <p:cNvPr id="9"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Opex productivity</a:t>
            </a:r>
            <a:endParaRPr lang="en-AU" dirty="0"/>
          </a:p>
        </p:txBody>
      </p:sp>
      <p:sp>
        <p:nvSpPr>
          <p:cNvPr id="4" name="Content Placeholder 3"/>
          <p:cNvSpPr>
            <a:spLocks noGrp="1"/>
          </p:cNvSpPr>
          <p:nvPr>
            <p:ph idx="1"/>
          </p:nvPr>
        </p:nvSpPr>
        <p:spPr/>
        <p:txBody>
          <a:bodyPr/>
          <a:lstStyle/>
          <a:p>
            <a:pPr>
              <a:buFont typeface="Wingdings" pitchFamily="2" charset="2"/>
              <a:buChar char="v"/>
            </a:pPr>
            <a:r>
              <a:rPr lang="en-AU" dirty="0" smtClean="0"/>
              <a:t>PC and CP would appear to be the most productive of the networks</a:t>
            </a:r>
          </a:p>
          <a:p>
            <a:pPr>
              <a:buFont typeface="Wingdings" pitchFamily="2" charset="2"/>
              <a:buChar char="v"/>
            </a:pPr>
            <a:r>
              <a:rPr lang="en-AU" dirty="0" smtClean="0"/>
              <a:t>UE, Jem and Ausnet are very much in the “ruck” and not near the efficient frontier</a:t>
            </a:r>
          </a:p>
          <a:p>
            <a:pPr>
              <a:buFont typeface="Wingdings" pitchFamily="2" charset="2"/>
              <a:buChar char="v"/>
            </a:pPr>
            <a:r>
              <a:rPr lang="en-AU" dirty="0" smtClean="0"/>
              <a:t>So the issue for consumers is to get UE, </a:t>
            </a:r>
            <a:r>
              <a:rPr lang="en-AU" dirty="0" err="1" smtClean="0"/>
              <a:t>Jem</a:t>
            </a:r>
            <a:r>
              <a:rPr lang="en-AU" dirty="0" smtClean="0"/>
              <a:t>, and Ausnet opex productivity similar to that achieved by CP and PC </a:t>
            </a:r>
            <a:endParaRPr lang="en-AU" dirty="0"/>
          </a:p>
        </p:txBody>
      </p:sp>
      <p:pic>
        <p:nvPicPr>
          <p:cNvPr id="5"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Incentives</a:t>
            </a:r>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55576" y="1268760"/>
            <a:ext cx="7776864" cy="4752528"/>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Incentives</a:t>
            </a:r>
            <a:endParaRPr lang="en-AU"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AU" dirty="0" smtClean="0"/>
              <a:t>Incentive on opex – EBSS</a:t>
            </a:r>
          </a:p>
          <a:p>
            <a:pPr>
              <a:buFont typeface="Wingdings" pitchFamily="2" charset="2"/>
              <a:buChar char="v"/>
            </a:pPr>
            <a:r>
              <a:rPr lang="en-AU" dirty="0" smtClean="0"/>
              <a:t>Incentive on capex – CESS</a:t>
            </a:r>
          </a:p>
          <a:p>
            <a:pPr>
              <a:buFont typeface="Wingdings" pitchFamily="2" charset="2"/>
              <a:buChar char="v"/>
            </a:pPr>
            <a:r>
              <a:rPr lang="en-AU" dirty="0" smtClean="0"/>
              <a:t>Incentive on reliability – STPIS</a:t>
            </a:r>
          </a:p>
          <a:p>
            <a:pPr>
              <a:buFont typeface="Wingdings" pitchFamily="2" charset="2"/>
              <a:buChar char="v"/>
            </a:pPr>
            <a:r>
              <a:rPr lang="en-AU" dirty="0" smtClean="0"/>
              <a:t>Incentive on demand management – DMIS </a:t>
            </a:r>
          </a:p>
          <a:p>
            <a:pPr>
              <a:buFont typeface="Wingdings" pitchFamily="2" charset="2"/>
              <a:buChar char="v"/>
            </a:pPr>
            <a:r>
              <a:rPr lang="en-AU" dirty="0" smtClean="0"/>
              <a:t>Most networks get an incentive payment which on average over FY14 – FY17 added another 40 bp to the actual RoA</a:t>
            </a:r>
          </a:p>
          <a:p>
            <a:pPr>
              <a:buFont typeface="Wingdings" pitchFamily="2" charset="2"/>
              <a:buChar char="v"/>
            </a:pPr>
            <a:r>
              <a:rPr lang="en-AU" dirty="0" smtClean="0"/>
              <a:t>This raises the question as to whether the incentive targets are too easy and whether the incentive programs are fit for purpose </a:t>
            </a:r>
          </a:p>
          <a:p>
            <a:pPr>
              <a:buFont typeface="Wingdings" pitchFamily="2" charset="2"/>
              <a:buChar char="v"/>
            </a:pP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Tax</a:t>
            </a:r>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899592" y="1268760"/>
            <a:ext cx="7488832" cy="4896544"/>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AU" dirty="0" smtClean="0"/>
              <a:t>Tax</a:t>
            </a:r>
            <a:endParaRPr lang="en-AU" dirty="0"/>
          </a:p>
        </p:txBody>
      </p:sp>
      <p:sp>
        <p:nvSpPr>
          <p:cNvPr id="3" name="Content Placeholder 2"/>
          <p:cNvSpPr>
            <a:spLocks noGrp="1"/>
          </p:cNvSpPr>
          <p:nvPr>
            <p:ph idx="1"/>
          </p:nvPr>
        </p:nvSpPr>
        <p:spPr>
          <a:xfrm>
            <a:off x="457200" y="1196752"/>
            <a:ext cx="8229600" cy="5040560"/>
          </a:xfrm>
        </p:spPr>
        <p:txBody>
          <a:bodyPr>
            <a:noAutofit/>
          </a:bodyPr>
          <a:lstStyle/>
          <a:p>
            <a:pPr>
              <a:buFont typeface="Wingdings" pitchFamily="2" charset="2"/>
              <a:buChar char="v"/>
            </a:pPr>
            <a:r>
              <a:rPr lang="en-AU" sz="2500" dirty="0" smtClean="0"/>
              <a:t>The revenue build up is delivered as a post tax allowance</a:t>
            </a:r>
          </a:p>
          <a:p>
            <a:pPr>
              <a:buFont typeface="Wingdings" pitchFamily="2" charset="2"/>
              <a:buChar char="v"/>
            </a:pPr>
            <a:r>
              <a:rPr lang="en-AU" sz="2500" dirty="0" smtClean="0"/>
              <a:t>This requires the AER to provide an allowance for tax that the network will be liable for, as the allowance for profitability is an after tax allowance</a:t>
            </a:r>
          </a:p>
          <a:p>
            <a:pPr>
              <a:buFont typeface="Wingdings" pitchFamily="2" charset="2"/>
              <a:buChar char="v"/>
            </a:pPr>
            <a:r>
              <a:rPr lang="en-AU" sz="2500" dirty="0" smtClean="0"/>
              <a:t>A review of past outcomes indicates that government owned networks pay more tax than the AER allowed but privately owned networks paid less tax than that allowed.</a:t>
            </a:r>
          </a:p>
          <a:p>
            <a:pPr>
              <a:buFont typeface="Wingdings" pitchFamily="2" charset="2"/>
              <a:buChar char="v"/>
            </a:pPr>
            <a:r>
              <a:rPr lang="en-AU" sz="2500" dirty="0" smtClean="0"/>
              <a:t>The AER has carried out a detailed review of the way the tax allowance is crafted and has made some minor adjustments</a:t>
            </a:r>
          </a:p>
          <a:p>
            <a:pPr>
              <a:buFont typeface="Wingdings" pitchFamily="2" charset="2"/>
              <a:buChar char="v"/>
            </a:pPr>
            <a:r>
              <a:rPr lang="en-AU" sz="2500" dirty="0" smtClean="0"/>
              <a:t>As part of its recent settings for the WACC, the AER also determined a key input parameter (gamma) to the tax allowance calculation </a:t>
            </a:r>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Conversion of revenue to price</a:t>
            </a:r>
            <a:endParaRPr lang="en-AU" dirty="0"/>
          </a:p>
        </p:txBody>
      </p:sp>
      <p:sp>
        <p:nvSpPr>
          <p:cNvPr id="3" name="Content Placeholder 2"/>
          <p:cNvSpPr>
            <a:spLocks noGrp="1"/>
          </p:cNvSpPr>
          <p:nvPr>
            <p:ph idx="1"/>
          </p:nvPr>
        </p:nvSpPr>
        <p:spPr>
          <a:xfrm>
            <a:off x="457200" y="1196752"/>
            <a:ext cx="8229600" cy="5256584"/>
          </a:xfrm>
        </p:spPr>
        <p:txBody>
          <a:bodyPr>
            <a:normAutofit fontScale="62500" lnSpcReduction="20000"/>
          </a:bodyPr>
          <a:lstStyle/>
          <a:p>
            <a:pPr>
              <a:buFont typeface="Wingdings" pitchFamily="2" charset="2"/>
              <a:buChar char="v"/>
            </a:pPr>
            <a:r>
              <a:rPr lang="en-AU" dirty="0" smtClean="0"/>
              <a:t>Networks are working together to have a common view on tariff structure</a:t>
            </a:r>
          </a:p>
          <a:p>
            <a:pPr>
              <a:buFont typeface="Wingdings" pitchFamily="2" charset="2"/>
              <a:buChar char="v"/>
            </a:pPr>
            <a:r>
              <a:rPr lang="en-AU" dirty="0" smtClean="0"/>
              <a:t>Tariffs are based on three elements</a:t>
            </a:r>
          </a:p>
          <a:p>
            <a:pPr lvl="1">
              <a:buFont typeface="Wingdings" pitchFamily="2" charset="2"/>
              <a:buChar char="v"/>
            </a:pPr>
            <a:r>
              <a:rPr lang="en-AU" dirty="0" smtClean="0"/>
              <a:t>A fixed element</a:t>
            </a:r>
          </a:p>
          <a:p>
            <a:pPr lvl="1">
              <a:buFont typeface="Wingdings" pitchFamily="2" charset="2"/>
              <a:buChar char="v"/>
            </a:pPr>
            <a:r>
              <a:rPr lang="en-AU" dirty="0" smtClean="0"/>
              <a:t>Demand</a:t>
            </a:r>
          </a:p>
          <a:p>
            <a:pPr lvl="1">
              <a:buFont typeface="Wingdings" pitchFamily="2" charset="2"/>
              <a:buChar char="v"/>
            </a:pPr>
            <a:r>
              <a:rPr lang="en-AU" dirty="0" smtClean="0"/>
              <a:t>Consumption</a:t>
            </a:r>
          </a:p>
          <a:p>
            <a:pPr>
              <a:buFont typeface="Wingdings" pitchFamily="2" charset="2"/>
              <a:buChar char="v"/>
            </a:pPr>
            <a:r>
              <a:rPr lang="en-AU" dirty="0" smtClean="0"/>
              <a:t>Customers are basically divided into two groups – larger users pay based on a demand tariff but smaller user (mostly small business and residential) pay based on consumption</a:t>
            </a:r>
          </a:p>
          <a:p>
            <a:pPr>
              <a:buFont typeface="Wingdings" pitchFamily="2" charset="2"/>
              <a:buChar char="v"/>
            </a:pPr>
            <a:r>
              <a:rPr lang="en-AU" dirty="0" smtClean="0"/>
              <a:t>Higher voltage customers use less of the network and their tariffs have lower unit rates</a:t>
            </a:r>
          </a:p>
          <a:p>
            <a:pPr>
              <a:buFont typeface="Wingdings" pitchFamily="2" charset="2"/>
              <a:buChar char="v"/>
            </a:pPr>
            <a:r>
              <a:rPr lang="en-AU" dirty="0" smtClean="0"/>
              <a:t>As most of the cost for providing service is from the peak demand each user has on the network there is a push to move all customers onto a demand based tariff. This would probably be more equitable</a:t>
            </a:r>
          </a:p>
          <a:p>
            <a:pPr>
              <a:buFont typeface="Wingdings" pitchFamily="2" charset="2"/>
              <a:buChar char="v"/>
            </a:pPr>
            <a:r>
              <a:rPr lang="en-AU" dirty="0" smtClean="0"/>
              <a:t>Roof top PV not paying to export biases pricing against those without rooftop PV </a:t>
            </a:r>
          </a:p>
          <a:p>
            <a:pPr>
              <a:buFont typeface="Wingdings" pitchFamily="2" charset="2"/>
              <a:buChar char="v"/>
            </a:pPr>
            <a:r>
              <a:rPr lang="en-AU" dirty="0" smtClean="0"/>
              <a:t>Cost reflectivity implies that the fixed element should be low</a:t>
            </a:r>
          </a:p>
          <a:p>
            <a:pPr>
              <a:buFont typeface="Wingdings" pitchFamily="2" charset="2"/>
              <a:buChar char="v"/>
            </a:pPr>
            <a:r>
              <a:rPr lang="en-AU" dirty="0" smtClean="0"/>
              <a:t>The tariff should be structured to provide a signal to use less at critical times as this would be economically efficient </a:t>
            </a:r>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Reliability</a:t>
            </a:r>
            <a:endParaRPr lang="en-AU" dirty="0"/>
          </a:p>
        </p:txBody>
      </p:sp>
      <p:sp>
        <p:nvSpPr>
          <p:cNvPr id="3" name="Content Placeholder 2"/>
          <p:cNvSpPr>
            <a:spLocks noGrp="1"/>
          </p:cNvSpPr>
          <p:nvPr>
            <p:ph idx="1"/>
          </p:nvPr>
        </p:nvSpPr>
        <p:spPr>
          <a:xfrm>
            <a:off x="457200" y="1196752"/>
            <a:ext cx="8229600" cy="5184576"/>
          </a:xfrm>
        </p:spPr>
        <p:txBody>
          <a:bodyPr>
            <a:normAutofit fontScale="85000" lnSpcReduction="20000"/>
          </a:bodyPr>
          <a:lstStyle/>
          <a:p>
            <a:pPr>
              <a:buFont typeface="Wingdings" pitchFamily="2" charset="2"/>
              <a:buChar char="v"/>
            </a:pPr>
            <a:r>
              <a:rPr lang="en-AU" dirty="0" smtClean="0"/>
              <a:t>There are three basic measures for reliability</a:t>
            </a:r>
          </a:p>
          <a:p>
            <a:pPr lvl="1">
              <a:buFont typeface="Wingdings" pitchFamily="2" charset="2"/>
              <a:buChar char="v"/>
            </a:pPr>
            <a:r>
              <a:rPr lang="en-AU" dirty="0" smtClean="0"/>
              <a:t>Time off supply (SAIDI)</a:t>
            </a:r>
          </a:p>
          <a:p>
            <a:pPr lvl="1">
              <a:buFont typeface="Wingdings" pitchFamily="2" charset="2"/>
              <a:buChar char="v"/>
            </a:pPr>
            <a:r>
              <a:rPr lang="en-AU" dirty="0" smtClean="0"/>
              <a:t>Frequency of supply loss (SAIFI)</a:t>
            </a:r>
          </a:p>
          <a:p>
            <a:pPr lvl="1">
              <a:buFont typeface="Wingdings" pitchFamily="2" charset="2"/>
              <a:buChar char="v"/>
            </a:pPr>
            <a:r>
              <a:rPr lang="en-AU" dirty="0" smtClean="0"/>
              <a:t>Unplanned unserved energy</a:t>
            </a:r>
          </a:p>
          <a:p>
            <a:pPr>
              <a:buFont typeface="Wingdings" pitchFamily="2" charset="2"/>
              <a:buChar char="v"/>
            </a:pPr>
            <a:r>
              <a:rPr lang="en-AU" dirty="0" smtClean="0"/>
              <a:t>Most are trending downward</a:t>
            </a:r>
          </a:p>
          <a:p>
            <a:pPr>
              <a:buFont typeface="Wingdings" pitchFamily="2" charset="2"/>
              <a:buChar char="v"/>
            </a:pPr>
            <a:r>
              <a:rPr lang="en-AU" dirty="0" smtClean="0"/>
              <a:t>A few are essentially flat</a:t>
            </a:r>
          </a:p>
          <a:p>
            <a:pPr>
              <a:buFont typeface="Wingdings" pitchFamily="2" charset="2"/>
              <a:buChar char="v"/>
            </a:pPr>
            <a:r>
              <a:rPr lang="en-AU" dirty="0" smtClean="0"/>
              <a:t>Incentives are paid based on SAIDI and SAIFI through the service target performance incentive scheme (STPIS)</a:t>
            </a:r>
          </a:p>
          <a:p>
            <a:pPr>
              <a:buFont typeface="Wingdings" pitchFamily="2" charset="2"/>
              <a:buChar char="v"/>
            </a:pPr>
            <a:r>
              <a:rPr lang="en-AU" dirty="0" smtClean="0"/>
              <a:t>A consistent question from networks is to ask what lower reliability is acceptable and to offer a small saving for this lower reliability, but consumers are of the view that we could reduce costs and have little impact on reliability  </a:t>
            </a:r>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this forum explains</a:t>
            </a:r>
            <a:endParaRPr lang="en-AU" dirty="0"/>
          </a:p>
        </p:txBody>
      </p:sp>
      <p:sp>
        <p:nvSpPr>
          <p:cNvPr id="3" name="Content Placeholder 2"/>
          <p:cNvSpPr>
            <a:spLocks noGrp="1"/>
          </p:cNvSpPr>
          <p:nvPr>
            <p:ph idx="1"/>
          </p:nvPr>
        </p:nvSpPr>
        <p:spPr>
          <a:xfrm>
            <a:off x="457200" y="1196752"/>
            <a:ext cx="8229600" cy="5112568"/>
          </a:xfrm>
        </p:spPr>
        <p:txBody>
          <a:bodyPr>
            <a:normAutofit fontScale="77500" lnSpcReduction="20000"/>
          </a:bodyPr>
          <a:lstStyle/>
          <a:p>
            <a:pPr>
              <a:buFont typeface="Wingdings" pitchFamily="2" charset="2"/>
              <a:buChar char="v"/>
            </a:pPr>
            <a:r>
              <a:rPr lang="en-AU" dirty="0" smtClean="0"/>
              <a:t>The process of a revenue reset for an electricity distribution network</a:t>
            </a:r>
          </a:p>
          <a:p>
            <a:pPr>
              <a:buFont typeface="Wingdings" pitchFamily="2" charset="2"/>
              <a:buChar char="v"/>
            </a:pPr>
            <a:r>
              <a:rPr lang="en-AU" dirty="0" smtClean="0"/>
              <a:t>How is the revenue each DB seeks built up</a:t>
            </a:r>
            <a:endParaRPr lang="en-AU" dirty="0"/>
          </a:p>
          <a:p>
            <a:pPr>
              <a:buFont typeface="Wingdings" pitchFamily="2" charset="2"/>
              <a:buChar char="v"/>
            </a:pPr>
            <a:r>
              <a:rPr lang="en-AU" dirty="0" smtClean="0"/>
              <a:t>What </a:t>
            </a:r>
            <a:r>
              <a:rPr lang="en-AU" dirty="0"/>
              <a:t>are the drivers for network prices </a:t>
            </a:r>
            <a:r>
              <a:rPr lang="en-AU" dirty="0" smtClean="0"/>
              <a:t>changing</a:t>
            </a:r>
          </a:p>
          <a:p>
            <a:pPr>
              <a:buFont typeface="Wingdings" pitchFamily="2" charset="2"/>
              <a:buChar char="v"/>
            </a:pPr>
            <a:r>
              <a:rPr lang="en-AU" dirty="0" smtClean="0"/>
              <a:t>What are the main cost elements in the revenue</a:t>
            </a:r>
          </a:p>
          <a:p>
            <a:pPr>
              <a:buFont typeface="Wingdings" pitchFamily="2" charset="2"/>
              <a:buChar char="v"/>
            </a:pPr>
            <a:r>
              <a:rPr lang="en-AU" dirty="0" smtClean="0"/>
              <a:t>What are the aspects that drive each cost element</a:t>
            </a:r>
          </a:p>
          <a:p>
            <a:pPr>
              <a:buFont typeface="Wingdings" pitchFamily="2" charset="2"/>
              <a:buChar char="v"/>
            </a:pPr>
            <a:r>
              <a:rPr lang="en-AU" dirty="0" smtClean="0"/>
              <a:t>How is the revenue converted to prices</a:t>
            </a:r>
          </a:p>
          <a:p>
            <a:pPr>
              <a:buFont typeface="Wingdings" pitchFamily="2" charset="2"/>
              <a:buChar char="v"/>
            </a:pPr>
            <a:r>
              <a:rPr lang="en-AU" dirty="0" smtClean="0"/>
              <a:t>Consumer engagement undertaken so far and its impact</a:t>
            </a:r>
            <a:r>
              <a:rPr lang="en-AU" dirty="0"/>
              <a:t> </a:t>
            </a:r>
            <a:endParaRPr lang="en-AU" dirty="0" smtClean="0"/>
          </a:p>
          <a:p>
            <a:pPr>
              <a:buFont typeface="Wingdings" pitchFamily="2" charset="2"/>
              <a:buChar char="v"/>
            </a:pPr>
            <a:r>
              <a:rPr lang="en-AU" dirty="0" smtClean="0"/>
              <a:t>Throughout this presentation I have used the draft proposal by Ausnet to provide an actual example of the costs involved</a:t>
            </a:r>
          </a:p>
          <a:p>
            <a:pPr>
              <a:buFont typeface="Wingdings" pitchFamily="2" charset="2"/>
              <a:buChar char="v"/>
            </a:pPr>
            <a:r>
              <a:rPr lang="en-AU" smtClean="0"/>
              <a:t>There is a </a:t>
            </a:r>
            <a:r>
              <a:rPr lang="en-AU" dirty="0" smtClean="0"/>
              <a:t>2 page summary of the core elements of the draft proposals from the five networks which Emma has</a:t>
            </a:r>
            <a:r>
              <a:rPr lang="en-AU" dirty="0"/>
              <a:t>    </a:t>
            </a:r>
          </a:p>
          <a:p>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Reliability - SAIDI</a:t>
            </a:r>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83568" y="1196752"/>
            <a:ext cx="7848872" cy="5040560"/>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Reliability - SAIFI</a:t>
            </a:r>
            <a:endParaRPr lang="en-AU"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43608" y="1268760"/>
            <a:ext cx="7272808" cy="4896544"/>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Reliability – USE (unplanned)</a:t>
            </a:r>
            <a:endParaRPr lang="en-AU"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755576" y="1268760"/>
            <a:ext cx="7632847" cy="4968551"/>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Consumer engagement (1)</a:t>
            </a:r>
            <a:endParaRPr lang="en-AU" dirty="0"/>
          </a:p>
        </p:txBody>
      </p:sp>
      <p:sp>
        <p:nvSpPr>
          <p:cNvPr id="3" name="Content Placeholder 2"/>
          <p:cNvSpPr>
            <a:spLocks noGrp="1"/>
          </p:cNvSpPr>
          <p:nvPr>
            <p:ph idx="1"/>
          </p:nvPr>
        </p:nvSpPr>
        <p:spPr>
          <a:xfrm>
            <a:off x="457200" y="1196752"/>
            <a:ext cx="8363272" cy="5472608"/>
          </a:xfrm>
        </p:spPr>
        <p:txBody>
          <a:bodyPr>
            <a:normAutofit fontScale="85000" lnSpcReduction="20000"/>
          </a:bodyPr>
          <a:lstStyle/>
          <a:p>
            <a:pPr>
              <a:buFont typeface="Wingdings" pitchFamily="2" charset="2"/>
              <a:buChar char="v"/>
            </a:pPr>
            <a:r>
              <a:rPr lang="en-AU" dirty="0" smtClean="0"/>
              <a:t>Consumer engagement is where the networks seek end user input about the networks and its cost, and what the network delivers to consumers. </a:t>
            </a:r>
          </a:p>
          <a:p>
            <a:pPr>
              <a:buFont typeface="Wingdings" pitchFamily="2" charset="2"/>
              <a:buChar char="v"/>
            </a:pPr>
            <a:r>
              <a:rPr lang="en-AU" dirty="0" smtClean="0"/>
              <a:t>We know that delivered prices are too high from international comparisons and power is available mostly when we want it. But networks costs are only ~40% of the delivered price</a:t>
            </a:r>
          </a:p>
          <a:p>
            <a:pPr>
              <a:buFont typeface="Wingdings" pitchFamily="2" charset="2"/>
              <a:buChar char="v"/>
            </a:pPr>
            <a:r>
              <a:rPr lang="en-AU" dirty="0" smtClean="0"/>
              <a:t>Consumer concerns are primarily price and reliability but also include pricing structures, impact of rooftop solar PV, bushfire starts, demand management opportunities, etc</a:t>
            </a:r>
          </a:p>
          <a:p>
            <a:pPr>
              <a:buFont typeface="Wingdings" pitchFamily="2" charset="2"/>
              <a:buChar char="v"/>
            </a:pPr>
            <a:r>
              <a:rPr lang="en-AU" dirty="0" smtClean="0"/>
              <a:t>Consumers know about price and reliability but have limited skills to convert this as a trade off or to convert this to a reset and challenge the assertions of the networks.</a:t>
            </a:r>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a:bodyPr>
          <a:lstStyle/>
          <a:p>
            <a:r>
              <a:rPr lang="en-AU" dirty="0" smtClean="0"/>
              <a:t>Consumer engagement (2)</a:t>
            </a:r>
            <a:endParaRPr lang="en-AU" dirty="0"/>
          </a:p>
        </p:txBody>
      </p:sp>
      <p:sp>
        <p:nvSpPr>
          <p:cNvPr id="3" name="Content Placeholder 2"/>
          <p:cNvSpPr>
            <a:spLocks noGrp="1"/>
          </p:cNvSpPr>
          <p:nvPr>
            <p:ph idx="1"/>
          </p:nvPr>
        </p:nvSpPr>
        <p:spPr>
          <a:xfrm>
            <a:off x="539552" y="1052736"/>
            <a:ext cx="8208912" cy="5544616"/>
          </a:xfrm>
        </p:spPr>
        <p:txBody>
          <a:bodyPr>
            <a:normAutofit fontScale="62500" lnSpcReduction="20000"/>
          </a:bodyPr>
          <a:lstStyle/>
          <a:p>
            <a:pPr>
              <a:buFont typeface="Wingdings" pitchFamily="2" charset="2"/>
              <a:buChar char="v"/>
            </a:pPr>
            <a:r>
              <a:rPr lang="en-AU" sz="3800" dirty="0" smtClean="0"/>
              <a:t>For EDPR 05 and EDPR 10 there was little formalised consumer engagement and what there was ,was limited to the regulator seeking input from a relatively few consumer advocates</a:t>
            </a:r>
          </a:p>
          <a:p>
            <a:pPr>
              <a:buFont typeface="Wingdings" pitchFamily="2" charset="2"/>
              <a:buChar char="v"/>
            </a:pPr>
            <a:r>
              <a:rPr lang="en-AU" sz="3800" dirty="0" smtClean="0"/>
              <a:t>For EDPR 15 there was more active CE by the networks  and the AER had the Consumer Challenge Panel</a:t>
            </a:r>
          </a:p>
          <a:p>
            <a:pPr>
              <a:buFont typeface="Wingdings" pitchFamily="2" charset="2"/>
              <a:buChar char="v"/>
            </a:pPr>
            <a:r>
              <a:rPr lang="en-AU" sz="3800" dirty="0" smtClean="0"/>
              <a:t>Network CE for EDPR 15 was more consumer focused but was in its infancy, but CE for EDPR 2020 was more extensive</a:t>
            </a:r>
          </a:p>
          <a:p>
            <a:pPr>
              <a:buFont typeface="Wingdings" pitchFamily="2" charset="2"/>
              <a:buChar char="v"/>
            </a:pPr>
            <a:r>
              <a:rPr lang="en-AU" sz="3800" dirty="0" smtClean="0"/>
              <a:t>All the DBs have a consumer advisory group, have dialogue with consumer advocates, do focus group sessions, regional meetings, surveys, forums, workshops, website, etc </a:t>
            </a:r>
          </a:p>
          <a:p>
            <a:pPr>
              <a:buFont typeface="Wingdings" pitchFamily="2" charset="2"/>
              <a:buChar char="v"/>
            </a:pPr>
            <a:r>
              <a:rPr lang="en-AU" sz="3800" dirty="0" smtClean="0"/>
              <a:t>As well, Ausnet with AER and ECA has introduced a new approach where a five member panel (the Customer Forum – CF) is to negotiate with the network about certain costs to go in the proposal. The CF receives funding to carry out detailed consumer surveys and receives detailed input from Ausnet and the AER</a:t>
            </a:r>
          </a:p>
          <a:p>
            <a:pPr>
              <a:buFont typeface="Wingdings" pitchFamily="2" charset="2"/>
              <a:buChar char="v"/>
            </a:pPr>
            <a:endParaRPr lang="en-AU" dirty="0" smtClean="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AU" dirty="0" smtClean="0"/>
              <a:t>The key issues and areas to focus on in the reset</a:t>
            </a:r>
            <a:endParaRPr lang="en-AU" dirty="0"/>
          </a:p>
        </p:txBody>
      </p:sp>
      <p:sp>
        <p:nvSpPr>
          <p:cNvPr id="3" name="Content Placeholder 2"/>
          <p:cNvSpPr>
            <a:spLocks noGrp="1"/>
          </p:cNvSpPr>
          <p:nvPr>
            <p:ph idx="1"/>
          </p:nvPr>
        </p:nvSpPr>
        <p:spPr>
          <a:xfrm>
            <a:off x="457200" y="1412776"/>
            <a:ext cx="8229600" cy="4896544"/>
          </a:xfrm>
        </p:spPr>
        <p:txBody>
          <a:bodyPr>
            <a:normAutofit fontScale="62500" lnSpcReduction="20000"/>
          </a:bodyPr>
          <a:lstStyle/>
          <a:p>
            <a:pPr>
              <a:buFont typeface="Wingdings" pitchFamily="2" charset="2"/>
              <a:buChar char="v"/>
            </a:pPr>
            <a:r>
              <a:rPr lang="en-AU" dirty="0" smtClean="0"/>
              <a:t>Prices are too high and impose considerable harm to those on low incomes</a:t>
            </a:r>
          </a:p>
          <a:p>
            <a:pPr>
              <a:buFont typeface="Wingdings" pitchFamily="2" charset="2"/>
              <a:buChar char="v"/>
            </a:pPr>
            <a:r>
              <a:rPr lang="en-AU" dirty="0" smtClean="0"/>
              <a:t>Price v Reliability is a trade off</a:t>
            </a:r>
          </a:p>
          <a:p>
            <a:pPr>
              <a:buFont typeface="Wingdings" pitchFamily="2" charset="2"/>
              <a:buChar char="v"/>
            </a:pPr>
            <a:r>
              <a:rPr lang="en-AU" dirty="0" smtClean="0"/>
              <a:t>The RAB is too high</a:t>
            </a:r>
          </a:p>
          <a:p>
            <a:pPr>
              <a:buFont typeface="Wingdings" pitchFamily="2" charset="2"/>
              <a:buChar char="v"/>
            </a:pPr>
            <a:r>
              <a:rPr lang="en-AU" dirty="0" smtClean="0"/>
              <a:t>Why should users pay for oversized assets (ie low utilisation)</a:t>
            </a:r>
          </a:p>
          <a:p>
            <a:pPr>
              <a:buFont typeface="Wingdings" pitchFamily="2" charset="2"/>
              <a:buChar char="v"/>
            </a:pPr>
            <a:r>
              <a:rPr lang="en-AU" dirty="0" smtClean="0"/>
              <a:t>Capex is a major driver of costs and the incentive program drives less capex than allowed but consumers see little benefit</a:t>
            </a:r>
          </a:p>
          <a:p>
            <a:pPr>
              <a:buFont typeface="Wingdings" pitchFamily="2" charset="2"/>
              <a:buChar char="v"/>
            </a:pPr>
            <a:r>
              <a:rPr lang="en-AU" dirty="0" smtClean="0"/>
              <a:t>Low productivity networks are not being driven to the efficient frontier of opex</a:t>
            </a:r>
          </a:p>
          <a:p>
            <a:pPr>
              <a:buFont typeface="Wingdings" pitchFamily="2" charset="2"/>
              <a:buChar char="v"/>
            </a:pPr>
            <a:r>
              <a:rPr lang="en-AU" dirty="0" smtClean="0"/>
              <a:t>Reliability is improving but there are places where reliability is less than in other areas</a:t>
            </a:r>
          </a:p>
          <a:p>
            <a:pPr>
              <a:buFont typeface="Wingdings" pitchFamily="2" charset="2"/>
              <a:buChar char="v"/>
            </a:pPr>
            <a:r>
              <a:rPr lang="en-AU" dirty="0" smtClean="0"/>
              <a:t>How do we treat the incentive schemes as they seem to deliver a consistent bonus</a:t>
            </a:r>
          </a:p>
          <a:p>
            <a:pPr>
              <a:buFont typeface="Wingdings" pitchFamily="2" charset="2"/>
              <a:buChar char="v"/>
            </a:pPr>
            <a:r>
              <a:rPr lang="en-AU" dirty="0" smtClean="0"/>
              <a:t>Do we seek to reform pricing structures (eg to a demand based tariff)</a:t>
            </a:r>
          </a:p>
          <a:p>
            <a:pPr>
              <a:buFont typeface="Wingdings" pitchFamily="2" charset="2"/>
              <a:buChar char="v"/>
            </a:pPr>
            <a:r>
              <a:rPr lang="en-AU" dirty="0" smtClean="0"/>
              <a:t>A major concern is that the networks have the knowledge to provide advice as to the “best” way to address consumer concerns raised through consumer engagement</a:t>
            </a:r>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AU" dirty="0" smtClean="0"/>
              <a:t>The process</a:t>
            </a:r>
            <a:endParaRPr lang="en-AU" dirty="0"/>
          </a:p>
        </p:txBody>
      </p:sp>
      <p:sp>
        <p:nvSpPr>
          <p:cNvPr id="3" name="Content Placeholder 2"/>
          <p:cNvSpPr>
            <a:spLocks noGrp="1"/>
          </p:cNvSpPr>
          <p:nvPr>
            <p:ph idx="1"/>
          </p:nvPr>
        </p:nvSpPr>
        <p:spPr>
          <a:xfrm>
            <a:off x="457200" y="836712"/>
            <a:ext cx="8229600" cy="5688632"/>
          </a:xfrm>
        </p:spPr>
        <p:txBody>
          <a:bodyPr>
            <a:normAutofit fontScale="62500" lnSpcReduction="20000"/>
          </a:bodyPr>
          <a:lstStyle/>
          <a:p>
            <a:pPr>
              <a:buFont typeface="Wingdings" pitchFamily="2" charset="2"/>
              <a:buChar char="v"/>
            </a:pPr>
            <a:r>
              <a:rPr lang="en-AU" dirty="0" smtClean="0"/>
              <a:t>Every 5 years each electricity distribution network proposes its costs for the next 5 years</a:t>
            </a:r>
          </a:p>
          <a:p>
            <a:pPr>
              <a:buFont typeface="Wingdings" pitchFamily="2" charset="2"/>
              <a:buChar char="v"/>
            </a:pPr>
            <a:r>
              <a:rPr lang="en-AU" dirty="0" smtClean="0"/>
              <a:t>Prior to a network proposing a new revenue, the AER identifies how it will manage the process and what the parameters will be for the reset, including  the form of control (price or revenue cap) and other aspects including the classification of services (standard control, alternative control services), incentive schemes, approach to depreciation, etc). This work was done last year </a:t>
            </a:r>
          </a:p>
          <a:p>
            <a:pPr>
              <a:buFont typeface="Wingdings" pitchFamily="2" charset="2"/>
              <a:buChar char="v"/>
            </a:pPr>
            <a:r>
              <a:rPr lang="en-AU" dirty="0" smtClean="0"/>
              <a:t>The AER reviews the proposals made by each network and publishes an Issues Paper identifying its view of the salient issues and then has a public forum to discuss the proposals</a:t>
            </a:r>
          </a:p>
          <a:p>
            <a:pPr>
              <a:buFont typeface="Wingdings" pitchFamily="2" charset="2"/>
              <a:buChar char="v"/>
            </a:pPr>
            <a:r>
              <a:rPr lang="en-AU" dirty="0" smtClean="0"/>
              <a:t>The AER seeks stakeholder views of the proposals including the issues in the Issues Paper</a:t>
            </a:r>
          </a:p>
          <a:p>
            <a:pPr>
              <a:buFont typeface="Wingdings" pitchFamily="2" charset="2"/>
              <a:buChar char="v"/>
            </a:pPr>
            <a:r>
              <a:rPr lang="en-AU" dirty="0" smtClean="0"/>
              <a:t>The AER receives responses, releases a draft decision and has a public forum to discuss aspects of the draft decision</a:t>
            </a:r>
          </a:p>
          <a:p>
            <a:pPr>
              <a:buFont typeface="Wingdings" pitchFamily="2" charset="2"/>
              <a:buChar char="v"/>
            </a:pPr>
            <a:r>
              <a:rPr lang="en-AU" dirty="0" smtClean="0"/>
              <a:t>The networks revise their proposals and the AER receives responses to its draft decision and the revised proposals</a:t>
            </a:r>
          </a:p>
          <a:p>
            <a:pPr>
              <a:buFont typeface="Wingdings" pitchFamily="2" charset="2"/>
              <a:buChar char="v"/>
            </a:pPr>
            <a:r>
              <a:rPr lang="en-AU" dirty="0" smtClean="0"/>
              <a:t>The AER releases a final decision</a:t>
            </a:r>
          </a:p>
          <a:p>
            <a:pPr>
              <a:buFont typeface="Wingdings" pitchFamily="2" charset="2"/>
              <a:buChar char="v"/>
            </a:pPr>
            <a:r>
              <a:rPr lang="en-AU" dirty="0" smtClean="0"/>
              <a:t>This reset process takes some 15-18 months</a:t>
            </a:r>
          </a:p>
          <a:p>
            <a:pPr>
              <a:buFont typeface="Wingdings" pitchFamily="2" charset="2"/>
              <a:buChar char="v"/>
            </a:pPr>
            <a:r>
              <a:rPr lang="en-AU" dirty="0" smtClean="0"/>
              <a:t>This reset will be deferred by ~6 months to start July 2021 </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Building the revenue</a:t>
            </a:r>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55576" y="1340768"/>
            <a:ext cx="7632848" cy="4752528"/>
          </a:xfrm>
          <a:prstGeom prst="rect">
            <a:avLst/>
          </a:prstGeom>
          <a:noFill/>
          <a:ln w="9525">
            <a:noFill/>
            <a:miter lim="800000"/>
            <a:headEnd/>
            <a:tailEnd/>
          </a:ln>
        </p:spPr>
      </p:pic>
      <p:pic>
        <p:nvPicPr>
          <p:cNvPr id="4" name="Picture 5"/>
          <p:cNvPicPr>
            <a:picLocks noChangeAspect="1" noChangeArrowheads="1"/>
          </p:cNvPicPr>
          <p:nvPr/>
        </p:nvPicPr>
        <p:blipFill>
          <a:blip r:embed="rId3"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Return on assets</a:t>
            </a:r>
            <a:endParaRPr lang="en-AU" dirty="0"/>
          </a:p>
        </p:txBody>
      </p:sp>
      <p:sp>
        <p:nvSpPr>
          <p:cNvPr id="3" name="Content Placeholder 2"/>
          <p:cNvSpPr>
            <a:spLocks noGrp="1"/>
          </p:cNvSpPr>
          <p:nvPr>
            <p:ph idx="1"/>
          </p:nvPr>
        </p:nvSpPr>
        <p:spPr>
          <a:xfrm>
            <a:off x="457200" y="1124744"/>
            <a:ext cx="8229600" cy="5400600"/>
          </a:xfrm>
        </p:spPr>
        <p:txBody>
          <a:bodyPr>
            <a:normAutofit fontScale="85000" lnSpcReduction="20000"/>
          </a:bodyPr>
          <a:lstStyle/>
          <a:p>
            <a:pPr>
              <a:buFont typeface="Wingdings" pitchFamily="2" charset="2"/>
              <a:buChar char="v"/>
            </a:pPr>
            <a:r>
              <a:rPr lang="en-AU" dirty="0" smtClean="0"/>
              <a:t>In Victoria, the return on assets (</a:t>
            </a:r>
            <a:r>
              <a:rPr lang="en-AU" dirty="0" err="1" smtClean="0"/>
              <a:t>RoA</a:t>
            </a:r>
            <a:r>
              <a:rPr lang="en-AU" dirty="0" smtClean="0"/>
              <a:t>) is about 40% of the revenue</a:t>
            </a:r>
          </a:p>
          <a:p>
            <a:pPr>
              <a:buFont typeface="Wingdings" pitchFamily="2" charset="2"/>
              <a:buChar char="v"/>
            </a:pPr>
            <a:r>
              <a:rPr lang="en-AU" dirty="0" smtClean="0"/>
              <a:t>It is made up by multiplying the nominal value of the assets (regulatory asset base - RAB) by the “real” weighted average cost of capital – WACC </a:t>
            </a:r>
          </a:p>
          <a:p>
            <a:pPr>
              <a:buFont typeface="Wingdings" pitchFamily="2" charset="2"/>
              <a:buChar char="v"/>
            </a:pPr>
            <a:r>
              <a:rPr lang="en-AU" dirty="0" smtClean="0"/>
              <a:t>The WACC is fixed</a:t>
            </a:r>
          </a:p>
          <a:p>
            <a:pPr>
              <a:buFont typeface="Wingdings" pitchFamily="2" charset="2"/>
              <a:buChar char="v"/>
            </a:pPr>
            <a:r>
              <a:rPr lang="en-AU" dirty="0" smtClean="0"/>
              <a:t>Because  the networks get other revenue (eg from incentive payments, use of assets by others, using less opex/capex, lower cost of debt), as a guide over the FY14 – FY17 period all 13 distribution networks in the NEM received a higher RoA than the WACC by some 100 bp of which 40 bp came from incentives</a:t>
            </a:r>
          </a:p>
          <a:p>
            <a:pPr>
              <a:buFont typeface="Wingdings" pitchFamily="2" charset="2"/>
              <a:buChar char="v"/>
            </a:pPr>
            <a:r>
              <a:rPr lang="en-AU" dirty="0" smtClean="0"/>
              <a:t>The starting RAB in each year is the ending RAB from the previous year + inflation - depreciation + new capex   </a:t>
            </a:r>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Weighted average cost of capital (WACC) set by the AER</a:t>
            </a:r>
            <a:endParaRPr lang="en-AU" dirty="0"/>
          </a:p>
        </p:txBody>
      </p:sp>
      <p:sp>
        <p:nvSpPr>
          <p:cNvPr id="3" name="Content Placeholder 2"/>
          <p:cNvSpPr>
            <a:spLocks noGrp="1"/>
          </p:cNvSpPr>
          <p:nvPr>
            <p:ph idx="1"/>
          </p:nvPr>
        </p:nvSpPr>
        <p:spPr>
          <a:xfrm>
            <a:off x="457200" y="1412776"/>
            <a:ext cx="8229600" cy="5112568"/>
          </a:xfrm>
        </p:spPr>
        <p:txBody>
          <a:bodyPr>
            <a:normAutofit fontScale="92500" lnSpcReduction="20000"/>
          </a:bodyPr>
          <a:lstStyle/>
          <a:p>
            <a:pPr>
              <a:buFont typeface="Wingdings" pitchFamily="2" charset="2"/>
              <a:buChar char="v"/>
            </a:pPr>
            <a:r>
              <a:rPr lang="en-AU" dirty="0" smtClean="0"/>
              <a:t>WACC = 0.4*cost of equity + 0.6*cost of debt</a:t>
            </a:r>
          </a:p>
          <a:p>
            <a:pPr>
              <a:buFont typeface="Wingdings" pitchFamily="2" charset="2"/>
              <a:buChar char="v"/>
            </a:pPr>
            <a:r>
              <a:rPr lang="en-AU" dirty="0" smtClean="0"/>
              <a:t>The cost of debt is recalculated each year so this means the WACC changes each year</a:t>
            </a:r>
          </a:p>
          <a:p>
            <a:pPr>
              <a:buFont typeface="Wingdings" pitchFamily="2" charset="2"/>
              <a:buChar char="v"/>
            </a:pPr>
            <a:r>
              <a:rPr lang="en-AU" dirty="0" smtClean="0"/>
              <a:t>Cost of debt is the trailing average of the 10 year corporate bond rate.</a:t>
            </a:r>
          </a:p>
          <a:p>
            <a:pPr>
              <a:buFont typeface="Wingdings" pitchFamily="2" charset="2"/>
              <a:buChar char="v"/>
            </a:pPr>
            <a:r>
              <a:rPr lang="en-AU" dirty="0" smtClean="0"/>
              <a:t>The cost of equity is fixed for the regulatory period</a:t>
            </a:r>
          </a:p>
          <a:p>
            <a:pPr>
              <a:buFont typeface="Wingdings" pitchFamily="2" charset="2"/>
              <a:buChar char="v"/>
            </a:pPr>
            <a:r>
              <a:rPr lang="en-AU" dirty="0" smtClean="0"/>
              <a:t>The cost of equity = RFR + MRP*</a:t>
            </a:r>
            <a:r>
              <a:rPr lang="el-GR" dirty="0" smtClean="0"/>
              <a:t>β</a:t>
            </a:r>
            <a:r>
              <a:rPr lang="en-AU" sz="1800" dirty="0" smtClean="0"/>
              <a:t>e</a:t>
            </a:r>
            <a:r>
              <a:rPr lang="en-AU" dirty="0" smtClean="0"/>
              <a:t> </a:t>
            </a:r>
          </a:p>
          <a:p>
            <a:pPr>
              <a:buFont typeface="Wingdings" pitchFamily="2" charset="2"/>
              <a:buChar char="v"/>
            </a:pPr>
            <a:r>
              <a:rPr lang="en-AU" dirty="0" smtClean="0"/>
              <a:t>RFR = 10 year bond rate</a:t>
            </a:r>
          </a:p>
          <a:p>
            <a:pPr>
              <a:buFont typeface="Wingdings" pitchFamily="2" charset="2"/>
              <a:buChar char="v"/>
            </a:pPr>
            <a:r>
              <a:rPr lang="en-AU" dirty="0" smtClean="0"/>
              <a:t>MRP = market risk premium</a:t>
            </a:r>
          </a:p>
          <a:p>
            <a:pPr>
              <a:buFont typeface="Wingdings" pitchFamily="2" charset="2"/>
              <a:buChar char="v"/>
            </a:pPr>
            <a:r>
              <a:rPr lang="el-GR" dirty="0" smtClean="0"/>
              <a:t>β</a:t>
            </a:r>
            <a:r>
              <a:rPr lang="en-AU" sz="1800" dirty="0" smtClean="0"/>
              <a:t>e  </a:t>
            </a:r>
            <a:r>
              <a:rPr lang="en-AU" sz="3500" dirty="0" smtClean="0"/>
              <a:t>= equity beta which is the risk factor </a:t>
            </a:r>
          </a:p>
          <a:p>
            <a:pPr>
              <a:buFont typeface="Wingdings" pitchFamily="2" charset="2"/>
              <a:buChar char="v"/>
            </a:pPr>
            <a:endParaRPr lang="en-AU" dirty="0" smtClean="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AU" dirty="0" smtClean="0"/>
              <a:t>The RAB is brought up to date and then forecast for the next period</a:t>
            </a:r>
            <a:endParaRPr lang="en-AU" dirty="0"/>
          </a:p>
        </p:txBody>
      </p:sp>
      <p:sp>
        <p:nvSpPr>
          <p:cNvPr id="8" name="Content Placeholder 7"/>
          <p:cNvSpPr>
            <a:spLocks noGrp="1"/>
          </p:cNvSpPr>
          <p:nvPr>
            <p:ph idx="1"/>
          </p:nvPr>
        </p:nvSpPr>
        <p:spPr/>
        <p:txBody>
          <a:bodyPr/>
          <a:lstStyle/>
          <a:p>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467544" y="1340768"/>
            <a:ext cx="8352928" cy="2736304"/>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467544" y="4077072"/>
            <a:ext cx="8352928" cy="216024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drives the RAB</a:t>
            </a:r>
            <a:endParaRPr lang="en-AU" dirty="0"/>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pPr>
              <a:buFont typeface="Wingdings" pitchFamily="2" charset="2"/>
              <a:buChar char="v"/>
            </a:pPr>
            <a:r>
              <a:rPr lang="en-AU" dirty="0" smtClean="0"/>
              <a:t>Inflation is exogenous</a:t>
            </a:r>
          </a:p>
          <a:p>
            <a:pPr>
              <a:buFont typeface="Wingdings" pitchFamily="2" charset="2"/>
              <a:buChar char="v"/>
            </a:pPr>
            <a:r>
              <a:rPr lang="en-AU" dirty="0" smtClean="0"/>
              <a:t>Depreciation is based on retirement schedules noting there is some difference between the DBs</a:t>
            </a:r>
          </a:p>
          <a:p>
            <a:pPr>
              <a:buFont typeface="Wingdings" pitchFamily="2" charset="2"/>
              <a:buChar char="v"/>
            </a:pPr>
            <a:r>
              <a:rPr lang="en-AU" dirty="0" smtClean="0"/>
              <a:t>So capex is the main driver of the RAB</a:t>
            </a:r>
          </a:p>
          <a:p>
            <a:pPr lvl="1">
              <a:buFont typeface="Wingdings" pitchFamily="2" charset="2"/>
              <a:buChar char="v"/>
            </a:pPr>
            <a:r>
              <a:rPr lang="en-AU" dirty="0" smtClean="0"/>
              <a:t>Augmentation to meet growth (peak demand and population)</a:t>
            </a:r>
          </a:p>
          <a:p>
            <a:pPr lvl="1">
              <a:buFont typeface="Wingdings" pitchFamily="2" charset="2"/>
              <a:buChar char="v"/>
            </a:pPr>
            <a:r>
              <a:rPr lang="en-AU" dirty="0" smtClean="0"/>
              <a:t>Replacement </a:t>
            </a:r>
          </a:p>
          <a:p>
            <a:pPr lvl="1">
              <a:buFont typeface="Wingdings" pitchFamily="2" charset="2"/>
              <a:buChar char="v"/>
            </a:pPr>
            <a:r>
              <a:rPr lang="en-AU" dirty="0" smtClean="0"/>
              <a:t>New connections</a:t>
            </a:r>
          </a:p>
          <a:p>
            <a:pPr lvl="1">
              <a:buFont typeface="Wingdings" pitchFamily="2" charset="2"/>
              <a:buChar char="v"/>
            </a:pPr>
            <a:r>
              <a:rPr lang="en-AU" dirty="0" smtClean="0"/>
              <a:t>IT</a:t>
            </a:r>
          </a:p>
          <a:p>
            <a:pPr lvl="1">
              <a:buFont typeface="Wingdings" pitchFamily="2" charset="2"/>
              <a:buChar char="v"/>
            </a:pPr>
            <a:r>
              <a:rPr lang="en-AU" dirty="0" smtClean="0"/>
              <a:t>Safety</a:t>
            </a:r>
          </a:p>
          <a:p>
            <a:pPr lvl="1">
              <a:buFont typeface="Wingdings" pitchFamily="2" charset="2"/>
              <a:buChar char="v"/>
            </a:pPr>
            <a:endParaRPr lang="en-AU" dirty="0" smtClean="0"/>
          </a:p>
          <a:p>
            <a:pPr lvl="1">
              <a:buNone/>
            </a:pPr>
            <a:endParaRPr lang="en-AU" dirty="0" smtClean="0"/>
          </a:p>
          <a:p>
            <a:endParaRPr lang="en-AU" dirty="0"/>
          </a:p>
          <a:p>
            <a:endParaRPr lang="en-AU" dirty="0"/>
          </a:p>
        </p:txBody>
      </p:sp>
      <p:pic>
        <p:nvPicPr>
          <p:cNvPr id="4" name="Picture 5"/>
          <p:cNvPicPr>
            <a:picLocks noChangeAspect="1" noChangeArrowheads="1"/>
          </p:cNvPicPr>
          <p:nvPr/>
        </p:nvPicPr>
        <p:blipFill>
          <a:blip r:embed="rId2" cstate="print"/>
          <a:srcRect/>
          <a:stretch>
            <a:fillRect/>
          </a:stretch>
        </p:blipFill>
        <p:spPr bwMode="auto">
          <a:xfrm>
            <a:off x="5715000" y="6246813"/>
            <a:ext cx="3429000" cy="611187"/>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1528</TotalTime>
  <Words>1983</Words>
  <Application>Microsoft Office PowerPoint</Application>
  <PresentationFormat>On-screen Show (4:3)</PresentationFormat>
  <Paragraphs>155</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vt:lpstr>
      <vt:lpstr>Office Theme</vt:lpstr>
      <vt:lpstr>The electricity distribution network reset process</vt:lpstr>
      <vt:lpstr>Why get involved in a network reset</vt:lpstr>
      <vt:lpstr>What this forum explains</vt:lpstr>
      <vt:lpstr>The process</vt:lpstr>
      <vt:lpstr>Building the revenue</vt:lpstr>
      <vt:lpstr>Return on assets</vt:lpstr>
      <vt:lpstr>Weighted average cost of capital (WACC) set by the AER</vt:lpstr>
      <vt:lpstr>The RAB is brought up to date and then forecast for the next period</vt:lpstr>
      <vt:lpstr>What drives the RAB</vt:lpstr>
      <vt:lpstr>The RAB has grown over the past decade …</vt:lpstr>
      <vt:lpstr>… but utilisation has fallen</vt:lpstr>
      <vt:lpstr>The RAB has grown over the past decade (2)</vt:lpstr>
      <vt:lpstr>The RAB has grown over the past decade (3)</vt:lpstr>
      <vt:lpstr>Capex</vt:lpstr>
      <vt:lpstr>What the main elements of capex</vt:lpstr>
      <vt:lpstr>This is data from the last reset on repex growth</vt:lpstr>
      <vt:lpstr>IT capex </vt:lpstr>
      <vt:lpstr>Regulatory Depreciation</vt:lpstr>
      <vt:lpstr>Regulatory Depreciation</vt:lpstr>
      <vt:lpstr>Opex</vt:lpstr>
      <vt:lpstr>Opex</vt:lpstr>
      <vt:lpstr>Opex productivity</vt:lpstr>
      <vt:lpstr>Opex productivity</vt:lpstr>
      <vt:lpstr>Incentives</vt:lpstr>
      <vt:lpstr>Incentives</vt:lpstr>
      <vt:lpstr>Tax</vt:lpstr>
      <vt:lpstr>Tax</vt:lpstr>
      <vt:lpstr>Conversion of revenue to price</vt:lpstr>
      <vt:lpstr>Reliability</vt:lpstr>
      <vt:lpstr>Reliability - SAIDI</vt:lpstr>
      <vt:lpstr>Reliability - SAIFI</vt:lpstr>
      <vt:lpstr>Reliability – USE (unplanned)</vt:lpstr>
      <vt:lpstr>Consumer engagement (1)</vt:lpstr>
      <vt:lpstr>Consumer engagement (2)</vt:lpstr>
      <vt:lpstr>The key issues and areas to focus on in the reset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DB reset process</dc:title>
  <dc:creator>David</dc:creator>
  <cp:lastModifiedBy>Emma Chessell</cp:lastModifiedBy>
  <cp:revision>76</cp:revision>
  <dcterms:created xsi:type="dcterms:W3CDTF">2019-06-10T05:10:26Z</dcterms:created>
  <dcterms:modified xsi:type="dcterms:W3CDTF">2019-06-17T06:02:05Z</dcterms:modified>
</cp:coreProperties>
</file>