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65" r:id="rId3"/>
    <p:sldId id="261" r:id="rId4"/>
    <p:sldId id="269" r:id="rId5"/>
    <p:sldId id="270" r:id="rId6"/>
    <p:sldId id="271" r:id="rId7"/>
    <p:sldId id="272" r:id="rId8"/>
    <p:sldId id="273" r:id="rId9"/>
    <p:sldId id="274" r:id="rId10"/>
    <p:sldId id="275" r:id="rId11"/>
    <p:sldId id="264" r:id="rId12"/>
    <p:sldId id="262"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3DE"/>
    <a:srgbClr val="F29224"/>
    <a:srgbClr val="2B3990"/>
    <a:srgbClr val="17B59D"/>
    <a:srgbClr val="14277E"/>
    <a:srgbClr val="2F3E86"/>
    <a:srgbClr val="2835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635727-4FC6-9D47-92B7-65EB6D1E6A7A}" v="1" dt="2019-02-18T13:41:45.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35" autoAdjust="0"/>
    <p:restoredTop sz="71545"/>
  </p:normalViewPr>
  <p:slideViewPr>
    <p:cSldViewPr snapToGrid="0" snapToObjects="1">
      <p:cViewPr varScale="1">
        <p:scale>
          <a:sx n="168" d="100"/>
          <a:sy n="168" d="100"/>
        </p:scale>
        <p:origin x="1328" y="1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181BA-6A54-4D4F-A4B0-030FB67C4730}" type="datetimeFigureOut">
              <a:rPr lang="en-AU" smtClean="0"/>
              <a:t>19/2/19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16FEB-8480-5B47-8FE5-21C00607B0D9}" type="slidenum">
              <a:rPr lang="en-AU" smtClean="0"/>
              <a:t>‹#›</a:t>
            </a:fld>
            <a:endParaRPr lang="en-AU"/>
          </a:p>
        </p:txBody>
      </p:sp>
    </p:spTree>
    <p:extLst>
      <p:ext uri="{BB962C8B-B14F-4D97-AF65-F5344CB8AC3E}">
        <p14:creationId xmlns:p14="http://schemas.microsoft.com/office/powerpoint/2010/main" val="394294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Without some sort of data logger, energy data is quarterly aggregated usage. Smart meters are the most likely source of energy data gartering to become widespread.</a:t>
            </a:r>
          </a:p>
          <a:p>
            <a:r>
              <a:rPr lang="en-AU" dirty="0"/>
              <a:t>Some of the commentary in Vic is that consumers haven’t had much benefit from smart meters. We disagree!</a:t>
            </a:r>
          </a:p>
        </p:txBody>
      </p:sp>
      <p:sp>
        <p:nvSpPr>
          <p:cNvPr id="4" name="Slide Number Placeholder 3"/>
          <p:cNvSpPr>
            <a:spLocks noGrp="1"/>
          </p:cNvSpPr>
          <p:nvPr>
            <p:ph type="sldNum" sz="quarter" idx="5"/>
          </p:nvPr>
        </p:nvSpPr>
        <p:spPr/>
        <p:txBody>
          <a:bodyPr/>
          <a:lstStyle/>
          <a:p>
            <a:fld id="{19116FEB-8480-5B47-8FE5-21C00607B0D9}" type="slidenum">
              <a:rPr lang="en-AU" smtClean="0"/>
              <a:t>2</a:t>
            </a:fld>
            <a:endParaRPr lang="en-AU"/>
          </a:p>
        </p:txBody>
      </p:sp>
    </p:spTree>
    <p:extLst>
      <p:ext uri="{BB962C8B-B14F-4D97-AF65-F5344CB8AC3E}">
        <p14:creationId xmlns:p14="http://schemas.microsoft.com/office/powerpoint/2010/main" val="2768045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Use of historic data is probably the most concretely useful for consumers. As long as there is an awareness that future usage doesn’t necessarily follow past usage, historic data can help a whole lot of decision making</a:t>
            </a:r>
          </a:p>
        </p:txBody>
      </p:sp>
      <p:sp>
        <p:nvSpPr>
          <p:cNvPr id="4" name="Slide Number Placeholder 3"/>
          <p:cNvSpPr>
            <a:spLocks noGrp="1"/>
          </p:cNvSpPr>
          <p:nvPr>
            <p:ph type="sldNum" sz="quarter" idx="5"/>
          </p:nvPr>
        </p:nvSpPr>
        <p:spPr/>
        <p:txBody>
          <a:bodyPr/>
          <a:lstStyle/>
          <a:p>
            <a:fld id="{19116FEB-8480-5B47-8FE5-21C00607B0D9}" type="slidenum">
              <a:rPr lang="en-AU" smtClean="0"/>
              <a:t>3</a:t>
            </a:fld>
            <a:endParaRPr lang="en-AU"/>
          </a:p>
        </p:txBody>
      </p:sp>
    </p:spTree>
    <p:extLst>
      <p:ext uri="{BB962C8B-B14F-4D97-AF65-F5344CB8AC3E}">
        <p14:creationId xmlns:p14="http://schemas.microsoft.com/office/powerpoint/2010/main" val="122788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Real-time data has limited but specific uses.</a:t>
            </a:r>
          </a:p>
          <a:p>
            <a:pPr marL="171450" indent="-171450">
              <a:buFont typeface="Arial" panose="020B0604020202020204" pitchFamily="34" charset="0"/>
              <a:buChar char="•"/>
            </a:pPr>
            <a:r>
              <a:rPr lang="en-AU" dirty="0"/>
              <a:t>IHDs an untapped opportunity. Traffic light display great for anyone tyring to watch their usage or spot behaviours that lead to high unnecessary energy use</a:t>
            </a:r>
          </a:p>
          <a:p>
            <a:pPr marL="171450" indent="-171450">
              <a:buFont typeface="Arial" panose="020B0604020202020204" pitchFamily="34" charset="0"/>
              <a:buChar char="•"/>
            </a:pPr>
            <a:r>
              <a:rPr lang="en-AU" dirty="0"/>
              <a:t>Auditors could enhance their advice with real-time data</a:t>
            </a:r>
          </a:p>
          <a:p>
            <a:pPr marL="171450" indent="-171450">
              <a:buFont typeface="Arial" panose="020B0604020202020204" pitchFamily="34" charset="0"/>
              <a:buChar char="•"/>
            </a:pPr>
            <a:r>
              <a:rPr lang="en-AU" dirty="0"/>
              <a:t>remote control services can se real time data as an extra factor in decision making</a:t>
            </a:r>
          </a:p>
        </p:txBody>
      </p:sp>
      <p:sp>
        <p:nvSpPr>
          <p:cNvPr id="4" name="Slide Number Placeholder 3"/>
          <p:cNvSpPr>
            <a:spLocks noGrp="1"/>
          </p:cNvSpPr>
          <p:nvPr>
            <p:ph type="sldNum" sz="quarter" idx="5"/>
          </p:nvPr>
        </p:nvSpPr>
        <p:spPr/>
        <p:txBody>
          <a:bodyPr/>
          <a:lstStyle/>
          <a:p>
            <a:fld id="{19116FEB-8480-5B47-8FE5-21C00607B0D9}" type="slidenum">
              <a:rPr lang="en-AU" smtClean="0"/>
              <a:t>9</a:t>
            </a:fld>
            <a:endParaRPr lang="en-AU"/>
          </a:p>
        </p:txBody>
      </p:sp>
    </p:spTree>
    <p:extLst>
      <p:ext uri="{BB962C8B-B14F-4D97-AF65-F5344CB8AC3E}">
        <p14:creationId xmlns:p14="http://schemas.microsoft.com/office/powerpoint/2010/main" val="242138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Aggregated data usage by trusted third parties for community benefit is hugely valuable. The right access regime and privacy protections are critical</a:t>
            </a:r>
          </a:p>
        </p:txBody>
      </p:sp>
      <p:sp>
        <p:nvSpPr>
          <p:cNvPr id="4" name="Slide Number Placeholder 3"/>
          <p:cNvSpPr>
            <a:spLocks noGrp="1"/>
          </p:cNvSpPr>
          <p:nvPr>
            <p:ph type="sldNum" sz="quarter" idx="5"/>
          </p:nvPr>
        </p:nvSpPr>
        <p:spPr/>
        <p:txBody>
          <a:bodyPr/>
          <a:lstStyle/>
          <a:p>
            <a:fld id="{19116FEB-8480-5B47-8FE5-21C00607B0D9}" type="slidenum">
              <a:rPr lang="en-AU" smtClean="0"/>
              <a:t>10</a:t>
            </a:fld>
            <a:endParaRPr lang="en-AU"/>
          </a:p>
        </p:txBody>
      </p:sp>
    </p:spTree>
    <p:extLst>
      <p:ext uri="{BB962C8B-B14F-4D97-AF65-F5344CB8AC3E}">
        <p14:creationId xmlns:p14="http://schemas.microsoft.com/office/powerpoint/2010/main" val="63735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Access rights should include for community benefit uses of anonymised aggregated data</a:t>
            </a:r>
          </a:p>
          <a:p>
            <a:r>
              <a:rPr lang="en-AU"/>
              <a:t>Contestability: LOL</a:t>
            </a:r>
          </a:p>
        </p:txBody>
      </p:sp>
      <p:sp>
        <p:nvSpPr>
          <p:cNvPr id="4" name="Slide Number Placeholder 3"/>
          <p:cNvSpPr>
            <a:spLocks noGrp="1"/>
          </p:cNvSpPr>
          <p:nvPr>
            <p:ph type="sldNum" sz="quarter" idx="5"/>
          </p:nvPr>
        </p:nvSpPr>
        <p:spPr/>
        <p:txBody>
          <a:bodyPr/>
          <a:lstStyle/>
          <a:p>
            <a:fld id="{19116FEB-8480-5B47-8FE5-21C00607B0D9}" type="slidenum">
              <a:rPr lang="en-AU" smtClean="0"/>
              <a:t>11</a:t>
            </a:fld>
            <a:endParaRPr lang="en-AU"/>
          </a:p>
        </p:txBody>
      </p:sp>
    </p:spTree>
    <p:extLst>
      <p:ext uri="{BB962C8B-B14F-4D97-AF65-F5344CB8AC3E}">
        <p14:creationId xmlns:p14="http://schemas.microsoft.com/office/powerpoint/2010/main" val="3633249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5E0B29-5F20-1345-80C1-5F9F76445462}"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102220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5E0B29-5F20-1345-80C1-5F9F76445462}"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346572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5E0B29-5F20-1345-80C1-5F9F76445462}"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428270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5E0B29-5F20-1345-80C1-5F9F76445462}"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48685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5E0B29-5F20-1345-80C1-5F9F76445462}"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1269333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5E0B29-5F20-1345-80C1-5F9F76445462}" type="datetimeFigureOut">
              <a:rPr lang="en-US" smtClean="0"/>
              <a:t>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16868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5E0B29-5F20-1345-80C1-5F9F76445462}" type="datetimeFigureOut">
              <a:rPr lang="en-US" smtClean="0"/>
              <a:t>2/19/19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3860094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5E0B29-5F20-1345-80C1-5F9F76445462}" type="datetimeFigureOut">
              <a:rPr lang="en-US" smtClean="0"/>
              <a:t>2/19/19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405945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E0B29-5F20-1345-80C1-5F9F76445462}" type="datetimeFigureOut">
              <a:rPr lang="en-US" smtClean="0"/>
              <a:t>2/19/19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175003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5E0B29-5F20-1345-80C1-5F9F76445462}" type="datetimeFigureOut">
              <a:rPr lang="en-US" smtClean="0"/>
              <a:t>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196954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5E0B29-5F20-1345-80C1-5F9F76445462}" type="datetimeFigureOut">
              <a:rPr lang="en-US" smtClean="0"/>
              <a:t>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D6A2-CEFA-554B-865A-C0D09948D5AF}" type="slidenum">
              <a:rPr lang="en-US" smtClean="0"/>
              <a:t>‹#›</a:t>
            </a:fld>
            <a:endParaRPr lang="en-US"/>
          </a:p>
        </p:txBody>
      </p:sp>
    </p:spTree>
    <p:extLst>
      <p:ext uri="{BB962C8B-B14F-4D97-AF65-F5344CB8AC3E}">
        <p14:creationId xmlns:p14="http://schemas.microsoft.com/office/powerpoint/2010/main" val="60303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5E0B29-5F20-1345-80C1-5F9F76445462}" type="datetimeFigureOut">
              <a:rPr lang="en-US" smtClean="0"/>
              <a:t>2/19/19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44D6A2-CEFA-554B-865A-C0D09948D5AF}" type="slidenum">
              <a:rPr lang="en-US" smtClean="0"/>
              <a:t>‹#›</a:t>
            </a:fld>
            <a:endParaRPr lang="en-US"/>
          </a:p>
        </p:txBody>
      </p:sp>
    </p:spTree>
    <p:extLst>
      <p:ext uri="{BB962C8B-B14F-4D97-AF65-F5344CB8AC3E}">
        <p14:creationId xmlns:p14="http://schemas.microsoft.com/office/powerpoint/2010/main" val="4270503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emf"/><Relationship Id="rId7" Type="http://schemas.openxmlformats.org/officeDocument/2006/relationships/image" Target="../media/image2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utterstock_548124571.jpg"/>
          <p:cNvPicPr>
            <a:picLocks noChangeAspect="1"/>
          </p:cNvPicPr>
          <p:nvPr/>
        </p:nvPicPr>
        <p:blipFill rotWithShape="1">
          <a:blip r:embed="rId2" cstate="print">
            <a:extLst>
              <a:ext uri="{28A0092B-C50C-407E-A947-70E740481C1C}">
                <a14:useLocalDpi xmlns:a14="http://schemas.microsoft.com/office/drawing/2010/main"/>
              </a:ext>
            </a:extLst>
          </a:blip>
          <a:srcRect t="-14"/>
          <a:stretch/>
        </p:blipFill>
        <p:spPr>
          <a:xfrm>
            <a:off x="0" y="0"/>
            <a:ext cx="9144000" cy="5148000"/>
          </a:xfrm>
          <a:prstGeom prst="rect">
            <a:avLst/>
          </a:prstGeom>
        </p:spPr>
      </p:pic>
      <p:sp>
        <p:nvSpPr>
          <p:cNvPr id="9" name="Rectangle 8"/>
          <p:cNvSpPr/>
          <p:nvPr/>
        </p:nvSpPr>
        <p:spPr>
          <a:xfrm>
            <a:off x="0" y="1835325"/>
            <a:ext cx="4912963" cy="3312675"/>
          </a:xfrm>
          <a:prstGeom prst="rect">
            <a:avLst/>
          </a:prstGeom>
          <a:solidFill>
            <a:srgbClr val="1427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ctrTitle"/>
          </p:nvPr>
        </p:nvSpPr>
        <p:spPr>
          <a:xfrm>
            <a:off x="162732" y="1982152"/>
            <a:ext cx="4564251" cy="2148146"/>
          </a:xfrm>
        </p:spPr>
        <p:txBody>
          <a:bodyPr anchor="t">
            <a:normAutofit fontScale="90000"/>
          </a:bodyPr>
          <a:lstStyle/>
          <a:p>
            <a:pPr algn="l"/>
            <a:r>
              <a:rPr lang="en-US" sz="3200" b="1" dirty="0">
                <a:solidFill>
                  <a:schemeClr val="bg1"/>
                </a:solidFill>
                <a:latin typeface="Verdana" panose="020B0604030504040204" pitchFamily="34" charset="0"/>
                <a:cs typeface="Gotham Medium"/>
              </a:rPr>
              <a:t>With great data comes great opportunity</a:t>
            </a:r>
            <a:br>
              <a:rPr lang="en-US" sz="3200" b="1" dirty="0">
                <a:solidFill>
                  <a:schemeClr val="bg1"/>
                </a:solidFill>
                <a:latin typeface="Verdana" panose="020B0604030504040204" pitchFamily="34" charset="0"/>
                <a:cs typeface="Gotham Medium"/>
              </a:rPr>
            </a:br>
            <a:r>
              <a:rPr lang="en-US" sz="2000" i="1" dirty="0">
                <a:solidFill>
                  <a:schemeClr val="bg1"/>
                </a:solidFill>
                <a:latin typeface="Verdana" panose="020B0604030504040204" pitchFamily="34" charset="0"/>
                <a:cs typeface="Gotham Medium"/>
              </a:rPr>
              <a:t>Real examples and future possibilities of consumer energy data</a:t>
            </a:r>
            <a:endParaRPr lang="en-US" sz="3200" i="1" dirty="0">
              <a:solidFill>
                <a:schemeClr val="bg1"/>
              </a:solidFill>
              <a:latin typeface="Verdana" panose="020B0604030504040204" pitchFamily="34" charset="0"/>
              <a:cs typeface="Gotham Medium"/>
            </a:endParaRPr>
          </a:p>
        </p:txBody>
      </p:sp>
      <p:pic>
        <p:nvPicPr>
          <p:cNvPr id="7" name="Picture 6" descr="RENEW_RGB_Primary_Logo_WHITE.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4123" y="4671547"/>
            <a:ext cx="1482860" cy="248317"/>
          </a:xfrm>
          <a:prstGeom prst="rect">
            <a:avLst/>
          </a:prstGeom>
        </p:spPr>
      </p:pic>
    </p:spTree>
    <p:extLst>
      <p:ext uri="{BB962C8B-B14F-4D97-AF65-F5344CB8AC3E}">
        <p14:creationId xmlns:p14="http://schemas.microsoft.com/office/powerpoint/2010/main" val="347186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8656" y="0"/>
            <a:ext cx="6515343" cy="5143500"/>
          </a:xfrm>
          <a:prstGeom prst="rect">
            <a:avLst/>
          </a:prstGeom>
          <a:solidFill>
            <a:srgbClr val="17B5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2"/>
          <p:cNvSpPr>
            <a:spLocks noGrp="1"/>
          </p:cNvSpPr>
          <p:nvPr/>
        </p:nvSpPr>
        <p:spPr>
          <a:xfrm>
            <a:off x="214512" y="1247219"/>
            <a:ext cx="2495366" cy="720161"/>
          </a:xfrm>
          <a:prstGeom prst="rect">
            <a:avLst/>
          </a:prstGeom>
        </p:spPr>
        <p:txBody>
          <a:bodyPr>
            <a:normAutofit fontScale="85000" lnSpcReduction="20000"/>
          </a:bodyPr>
          <a:lstStyle>
            <a:lvl1pPr marL="0" indent="0" algn="l" defTabSz="457200" rtl="0" eaLnBrk="1" latinLnBrk="0" hangingPunct="1">
              <a:spcBef>
                <a:spcPct val="20000"/>
              </a:spcBef>
              <a:buFont typeface="Arial"/>
              <a:buNone/>
              <a:defRPr sz="2800" b="0" i="1" kern="1200">
                <a:solidFill>
                  <a:srgbClr val="2B3990"/>
                </a:solidFill>
                <a:latin typeface="Georgia"/>
                <a:ea typeface="+mn-ea"/>
                <a:cs typeface="Georgi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kern="1200" dirty="0"/>
              <a:t>Plan and </a:t>
            </a:r>
            <a:r>
              <a:rPr lang="en-US" kern="1200" dirty="0" err="1"/>
              <a:t>analyse</a:t>
            </a:r>
            <a:r>
              <a:rPr lang="mr-IN" kern="1200" dirty="0"/>
              <a:t>…</a:t>
            </a:r>
            <a:endParaRPr lang="en-US" kern="1200" dirty="0"/>
          </a:p>
        </p:txBody>
      </p:sp>
      <p:sp>
        <p:nvSpPr>
          <p:cNvPr id="6" name="Title 1"/>
          <p:cNvSpPr>
            <a:spLocks noGrp="1"/>
          </p:cNvSpPr>
          <p:nvPr/>
        </p:nvSpPr>
        <p:spPr>
          <a:xfrm>
            <a:off x="214512" y="913523"/>
            <a:ext cx="2495366" cy="322931"/>
          </a:xfrm>
          <a:prstGeom prst="rect">
            <a:avLst/>
          </a:prstGeom>
        </p:spPr>
        <p:txBody>
          <a:bodyPr anchor="t" anchorCtr="0">
            <a:normAutofit/>
          </a:bodyPr>
          <a:lstStyle>
            <a:lvl1pPr algn="l" defTabSz="457200" rtl="0" eaLnBrk="1" latinLnBrk="0" hangingPunct="1">
              <a:spcBef>
                <a:spcPct val="0"/>
              </a:spcBef>
              <a:buNone/>
              <a:defRPr sz="1000" kern="1200" cap="all">
                <a:solidFill>
                  <a:srgbClr val="2B3990"/>
                </a:solidFill>
                <a:latin typeface="Tahoma"/>
                <a:ea typeface="+mj-ea"/>
                <a:cs typeface="Tahoma"/>
              </a:defRPr>
            </a:lvl1pPr>
          </a:lstStyle>
          <a:p>
            <a:r>
              <a:rPr lang="en-US" kern="1200" dirty="0">
                <a:latin typeface="Verdana" panose="020B0604030504040204" pitchFamily="34" charset="0"/>
                <a:cs typeface="Gotham Book"/>
              </a:rPr>
              <a:t>AGGREGATED DATA</a:t>
            </a:r>
          </a:p>
        </p:txBody>
      </p:sp>
      <p:pic>
        <p:nvPicPr>
          <p:cNvPr id="8" name="Picture 7" descr="RENEW_RGB_Primary_Logo_V2.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3120" y="4587608"/>
            <a:ext cx="1482860" cy="24831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19519" y="2710948"/>
            <a:ext cx="3077270" cy="2176639"/>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21210460">
            <a:off x="6408056" y="235857"/>
            <a:ext cx="1778001" cy="2532743"/>
          </a:xfrm>
          <a:prstGeom prst="rect">
            <a:avLst/>
          </a:prstGeom>
          <a:ln w="3175">
            <a:solidFill>
              <a:schemeClr val="bg1">
                <a:lumMod val="75000"/>
              </a:schemeClr>
            </a:solidFill>
          </a:ln>
          <a:effectLst>
            <a:outerShdw blurRad="50800" dist="38100" dir="2700000" algn="tl" rotWithShape="0">
              <a:prstClr val="black">
                <a:alpha val="40000"/>
              </a:prstClr>
            </a:outerShdw>
          </a:effectLst>
        </p:spPr>
      </p:pic>
      <p:sp>
        <p:nvSpPr>
          <p:cNvPr id="9" name="Text Placeholder 6"/>
          <p:cNvSpPr>
            <a:spLocks noGrp="1"/>
          </p:cNvSpPr>
          <p:nvPr/>
        </p:nvSpPr>
        <p:spPr>
          <a:xfrm>
            <a:off x="3051829" y="818823"/>
            <a:ext cx="2558596" cy="1194706"/>
          </a:xfrm>
          <a:prstGeom prst="rect">
            <a:avLst/>
          </a:prstGeom>
        </p:spPr>
        <p:txBody>
          <a:bodyPr>
            <a:normAutofit/>
          </a:bodyPr>
          <a:lstStyle>
            <a:lvl1pPr marL="0" indent="0" algn="l" defTabSz="457200" rtl="0" eaLnBrk="1" latinLnBrk="0" hangingPunct="1">
              <a:spcBef>
                <a:spcPct val="20000"/>
              </a:spcBef>
              <a:buFont typeface="Arial"/>
              <a:buNone/>
              <a:defRPr sz="1200" kern="1200">
                <a:solidFill>
                  <a:schemeClr val="bg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latin typeface="Verdana" panose="020B0604030504040204" pitchFamily="34" charset="0"/>
                <a:cs typeface="Gotham Book"/>
              </a:rPr>
              <a:t>Individual and aggregated</a:t>
            </a:r>
            <a:br>
              <a:rPr lang="en-AU" dirty="0">
                <a:latin typeface="Verdana" panose="020B0604030504040204" pitchFamily="34" charset="0"/>
                <a:cs typeface="Gotham Book"/>
              </a:rPr>
            </a:br>
            <a:r>
              <a:rPr lang="en-AU" dirty="0">
                <a:latin typeface="Verdana" panose="020B0604030504040204" pitchFamily="34" charset="0"/>
                <a:cs typeface="Gotham Book"/>
              </a:rPr>
              <a:t>granular localised data can guide energy businesses’ and governments’ planning and decision-making</a:t>
            </a:r>
            <a:endParaRPr lang="en-US" kern="1200" dirty="0">
              <a:latin typeface="Verdana" panose="020B0604030504040204" pitchFamily="34" charset="0"/>
              <a:cs typeface="Gotham Book"/>
            </a:endParaRPr>
          </a:p>
        </p:txBody>
      </p:sp>
      <p:sp>
        <p:nvSpPr>
          <p:cNvPr id="10" name="Text Placeholder 7"/>
          <p:cNvSpPr>
            <a:spLocks noGrp="1"/>
          </p:cNvSpPr>
          <p:nvPr/>
        </p:nvSpPr>
        <p:spPr>
          <a:xfrm>
            <a:off x="6141720" y="3119234"/>
            <a:ext cx="2735401" cy="1194706"/>
          </a:xfrm>
          <a:prstGeom prst="rect">
            <a:avLst/>
          </a:prstGeom>
        </p:spPr>
        <p:txBody>
          <a:bodyPr>
            <a:normAutofit/>
          </a:bodyPr>
          <a:lstStyle>
            <a:lvl1pPr marL="0" indent="0" algn="r" defTabSz="457200" rtl="0" eaLnBrk="1" latinLnBrk="0" hangingPunct="1">
              <a:spcBef>
                <a:spcPct val="20000"/>
              </a:spcBef>
              <a:buFont typeface="Arial"/>
              <a:buNone/>
              <a:defRPr sz="1200" kern="1200">
                <a:solidFill>
                  <a:schemeClr val="bg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latin typeface="Verdana" panose="020B0604030504040204" pitchFamily="34" charset="0"/>
                <a:cs typeface="Gotham Book"/>
              </a:rPr>
              <a:t>Deidentified rich energy datasets can help researchers and advocates understand the impact of tariffs, energy technology, concessions, etc.</a:t>
            </a:r>
          </a:p>
        </p:txBody>
      </p:sp>
      <p:sp>
        <p:nvSpPr>
          <p:cNvPr id="7" name="Rectangle 6"/>
          <p:cNvSpPr/>
          <p:nvPr/>
        </p:nvSpPr>
        <p:spPr>
          <a:xfrm>
            <a:off x="4575032" y="2624750"/>
            <a:ext cx="4338898" cy="523220"/>
          </a:xfrm>
          <a:prstGeom prst="rect">
            <a:avLst/>
          </a:prstGeom>
        </p:spPr>
        <p:txBody>
          <a:bodyPr wrap="none">
            <a:spAutoFit/>
          </a:bodyPr>
          <a:lstStyle/>
          <a:p>
            <a:r>
              <a:rPr lang="mr-IN" sz="2800" dirty="0">
                <a:solidFill>
                  <a:schemeClr val="bg1"/>
                </a:solidFill>
                <a:latin typeface="Georgia"/>
                <a:cs typeface="Georgia"/>
              </a:rPr>
              <a:t>……………………………………</a:t>
            </a:r>
            <a:r>
              <a:rPr lang="en-AU" sz="2800" dirty="0">
                <a:solidFill>
                  <a:schemeClr val="bg1"/>
                </a:solidFill>
                <a:latin typeface="Georgia"/>
                <a:cs typeface="Georgia"/>
              </a:rPr>
              <a:t>.</a:t>
            </a:r>
            <a:endParaRPr lang="en-US" sz="2800" dirty="0">
              <a:solidFill>
                <a:schemeClr val="bg1"/>
              </a:solidFill>
              <a:latin typeface="Georgia"/>
              <a:cs typeface="Georgia"/>
            </a:endParaRPr>
          </a:p>
        </p:txBody>
      </p:sp>
      <p:sp>
        <p:nvSpPr>
          <p:cNvPr id="14" name="Rectangle 13"/>
          <p:cNvSpPr/>
          <p:nvPr/>
        </p:nvSpPr>
        <p:spPr>
          <a:xfrm>
            <a:off x="3051829" y="363141"/>
            <a:ext cx="3952825" cy="523220"/>
          </a:xfrm>
          <a:prstGeom prst="rect">
            <a:avLst/>
          </a:prstGeom>
        </p:spPr>
        <p:txBody>
          <a:bodyPr wrap="none">
            <a:spAutoFit/>
          </a:bodyPr>
          <a:lstStyle/>
          <a:p>
            <a:r>
              <a:rPr lang="mr-IN" sz="2800" dirty="0">
                <a:solidFill>
                  <a:schemeClr val="bg1"/>
                </a:solidFill>
                <a:latin typeface="Georgia"/>
                <a:cs typeface="Georgia"/>
              </a:rPr>
              <a:t>…………………………………</a:t>
            </a:r>
            <a:endParaRPr lang="en-US" sz="2800" dirty="0">
              <a:solidFill>
                <a:schemeClr val="bg1"/>
              </a:solidFill>
              <a:latin typeface="Georgia"/>
              <a:cs typeface="Georgia"/>
            </a:endParaRPr>
          </a:p>
        </p:txBody>
      </p:sp>
      <p:pic>
        <p:nvPicPr>
          <p:cNvPr id="15" name="Picture 14">
            <a:extLst>
              <a:ext uri="{FF2B5EF4-FFF2-40B4-BE49-F238E27FC236}">
                <a16:creationId xmlns:a16="http://schemas.microsoft.com/office/drawing/2014/main" id="{CDFEC76B-87FF-0543-A2CE-078B1B930E4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596496">
            <a:off x="6967774" y="281309"/>
            <a:ext cx="1825276" cy="2590743"/>
          </a:xfrm>
          <a:prstGeom prst="rect">
            <a:avLst/>
          </a:prstGeom>
          <a:ln w="3175">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2503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15549"/>
            <a:ext cx="9144000" cy="4227952"/>
          </a:xfrm>
          <a:prstGeom prst="rect">
            <a:avLst/>
          </a:prstGeom>
          <a:solidFill>
            <a:srgbClr val="E9E3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ubtitle 2"/>
          <p:cNvSpPr>
            <a:spLocks noGrp="1"/>
          </p:cNvSpPr>
          <p:nvPr/>
        </p:nvSpPr>
        <p:spPr>
          <a:xfrm>
            <a:off x="252080" y="256189"/>
            <a:ext cx="3888120" cy="565604"/>
          </a:xfrm>
          <a:prstGeom prst="rect">
            <a:avLst/>
          </a:prstGeom>
        </p:spPr>
        <p:txBody>
          <a:bodyPr>
            <a:noAutofit/>
          </a:bodyPr>
          <a:lstStyle>
            <a:lvl1pPr marL="0" indent="0" algn="l" defTabSz="457200" rtl="0" eaLnBrk="1" latinLnBrk="0" hangingPunct="1">
              <a:spcBef>
                <a:spcPct val="20000"/>
              </a:spcBef>
              <a:buFont typeface="Arial"/>
              <a:buNone/>
              <a:defRPr sz="2800" b="1" kern="1200">
                <a:solidFill>
                  <a:srgbClr val="2B3990"/>
                </a:solidFill>
                <a:latin typeface="Tahoma"/>
                <a:ea typeface="+mn-ea"/>
                <a:cs typeface="Tahom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kern="1200" dirty="0">
                <a:latin typeface="Verdana" panose="020B0604030504040204" pitchFamily="34" charset="0"/>
                <a:cs typeface="Gotham Medium"/>
              </a:rPr>
              <a:t>Making it happen</a:t>
            </a:r>
          </a:p>
        </p:txBody>
      </p:sp>
      <p:pic>
        <p:nvPicPr>
          <p:cNvPr id="5" name="Picture 4" descr="RENEW_RGB_Primary_Logo_V2.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91981" y="423339"/>
            <a:ext cx="1482860" cy="248317"/>
          </a:xfrm>
          <a:prstGeom prst="rect">
            <a:avLst/>
          </a:prstGeom>
        </p:spPr>
      </p:pic>
      <p:sp>
        <p:nvSpPr>
          <p:cNvPr id="7" name="Subtitle 2"/>
          <p:cNvSpPr>
            <a:spLocks noGrp="1"/>
          </p:cNvSpPr>
          <p:nvPr/>
        </p:nvSpPr>
        <p:spPr>
          <a:xfrm>
            <a:off x="320699" y="2352740"/>
            <a:ext cx="1960221" cy="2504664"/>
          </a:xfrm>
          <a:prstGeom prst="rect">
            <a:avLst/>
          </a:prstGeom>
          <a:solidFill>
            <a:srgbClr val="2B3990">
              <a:alpha val="80000"/>
            </a:srgbClr>
          </a:solidFill>
        </p:spPr>
        <p:txBody>
          <a:bodyPr lIns="216000" tIns="216000" rIns="216000" bIns="216000" anchor="b" anchorCtr="0">
            <a:normAutofit/>
          </a:bodyPr>
          <a:lstStyle>
            <a:lvl1pPr marL="0" indent="0" algn="l" defTabSz="457200" rtl="0" eaLnBrk="1" latinLnBrk="0" hangingPunct="1">
              <a:spcBef>
                <a:spcPct val="20000"/>
              </a:spcBef>
              <a:buFont typeface="Arial"/>
              <a:buNone/>
              <a:defRPr sz="1100" kern="1200">
                <a:solidFill>
                  <a:schemeClr val="bg1"/>
                </a:solidFill>
                <a:latin typeface="Tahoma"/>
                <a:ea typeface="+mn-ea"/>
                <a:cs typeface="Tahom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AU" sz="1400" b="1" kern="1200" dirty="0">
                <a:solidFill>
                  <a:srgbClr val="E9E3DE"/>
                </a:solidFill>
                <a:latin typeface="Verdana" panose="020B0604030504040204" pitchFamily="34" charset="0"/>
                <a:cs typeface="Gotham Book"/>
              </a:rPr>
              <a:t>PRIVACY</a:t>
            </a:r>
            <a:br>
              <a:rPr lang="en-AU" sz="1400" b="1" kern="1200" dirty="0">
                <a:solidFill>
                  <a:srgbClr val="E9E3DE"/>
                </a:solidFill>
                <a:latin typeface="Verdana" panose="020B0604030504040204" pitchFamily="34" charset="0"/>
                <a:cs typeface="Gotham Book"/>
              </a:rPr>
            </a:br>
            <a:r>
              <a:rPr lang="en-AU" sz="1400" b="1" dirty="0">
                <a:solidFill>
                  <a:srgbClr val="E9E3DE"/>
                </a:solidFill>
                <a:latin typeface="Verdana" panose="020B0604030504040204" pitchFamily="34" charset="0"/>
              </a:rPr>
              <a:t>&amp; SECURITY</a:t>
            </a:r>
          </a:p>
          <a:p>
            <a:pPr marL="90488" indent="-90488">
              <a:buFont typeface="Arial" panose="020B0604020202020204" pitchFamily="34" charset="0"/>
              <a:buChar char="•"/>
            </a:pPr>
            <a:r>
              <a:rPr lang="en-AU" kern="1200" dirty="0">
                <a:solidFill>
                  <a:srgbClr val="E9E3DE"/>
                </a:solidFill>
                <a:latin typeface="Verdana" panose="020B0604030504040204" pitchFamily="34" charset="0"/>
                <a:cs typeface="Gotham Book"/>
              </a:rPr>
              <a:t>Privacy Act coverage</a:t>
            </a:r>
          </a:p>
          <a:p>
            <a:pPr marL="90488" indent="-90488">
              <a:buFont typeface="Arial" panose="020B0604020202020204" pitchFamily="34" charset="0"/>
              <a:buChar char="•"/>
            </a:pPr>
            <a:r>
              <a:rPr lang="en-AU" dirty="0">
                <a:solidFill>
                  <a:srgbClr val="E9E3DE"/>
                </a:solidFill>
                <a:latin typeface="Verdana" panose="020B0604030504040204" pitchFamily="34" charset="0"/>
                <a:cs typeface="Gotham Book"/>
              </a:rPr>
              <a:t>Informed consent</a:t>
            </a:r>
            <a:endParaRPr lang="en-AU" kern="1200" dirty="0">
              <a:solidFill>
                <a:srgbClr val="E9E3DE"/>
              </a:solidFill>
              <a:latin typeface="Verdana" panose="020B0604030504040204" pitchFamily="34" charset="0"/>
              <a:cs typeface="Gotham Book"/>
            </a:endParaRPr>
          </a:p>
          <a:p>
            <a:pPr marL="90488" indent="-90488">
              <a:buFont typeface="Arial" panose="020B0604020202020204" pitchFamily="34" charset="0"/>
              <a:buChar char="•"/>
            </a:pPr>
            <a:r>
              <a:rPr lang="en-AU" dirty="0">
                <a:solidFill>
                  <a:srgbClr val="E9E3DE"/>
                </a:solidFill>
                <a:latin typeface="Verdana" panose="020B0604030504040204" pitchFamily="34" charset="0"/>
                <a:cs typeface="Gotham Book"/>
              </a:rPr>
              <a:t>Security standards</a:t>
            </a:r>
            <a:endParaRPr lang="en-AU" kern="1200" dirty="0">
              <a:solidFill>
                <a:srgbClr val="E9E3DE"/>
              </a:solidFill>
              <a:latin typeface="Verdana" panose="020B0604030504040204" pitchFamily="34" charset="0"/>
              <a:cs typeface="Gotham Book"/>
            </a:endParaRPr>
          </a:p>
          <a:p>
            <a:pPr marL="171450" indent="-171450">
              <a:buFont typeface="Arial" panose="020B0604020202020204" pitchFamily="34" charset="0"/>
              <a:buChar char="•"/>
            </a:pPr>
            <a:endParaRPr lang="en-AU" sz="900" kern="1200" dirty="0">
              <a:solidFill>
                <a:srgbClr val="E9E3DE"/>
              </a:solidFill>
              <a:latin typeface="Verdana" panose="020B0604030504040204" pitchFamily="34" charset="0"/>
              <a:cs typeface="Gotham Book"/>
            </a:endParaRPr>
          </a:p>
        </p:txBody>
      </p:sp>
      <p:sp>
        <p:nvSpPr>
          <p:cNvPr id="9" name="Text Placeholder 3"/>
          <p:cNvSpPr>
            <a:spLocks noGrp="1"/>
          </p:cNvSpPr>
          <p:nvPr/>
        </p:nvSpPr>
        <p:spPr>
          <a:xfrm>
            <a:off x="2501254" y="2352740"/>
            <a:ext cx="1960460" cy="2504785"/>
          </a:xfrm>
          <a:prstGeom prst="rect">
            <a:avLst/>
          </a:prstGeom>
          <a:solidFill>
            <a:srgbClr val="41A9D5"/>
          </a:solidFill>
        </p:spPr>
        <p:txBody>
          <a:bodyPr lIns="216000" tIns="216000" rIns="216000" bIns="216000" anchor="b" anchorCtr="0">
            <a:normAutofit/>
          </a:bodyPr>
          <a:lstStyle>
            <a:lvl1pPr marL="0" indent="0" algn="l" defTabSz="457200" rtl="0" eaLnBrk="1" latinLnBrk="0" hangingPunct="1">
              <a:spcBef>
                <a:spcPct val="20000"/>
              </a:spcBef>
              <a:buFont typeface="Arial"/>
              <a:buNone/>
              <a:defRPr sz="1100" kern="1200">
                <a:solidFill>
                  <a:schemeClr val="bg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1400" b="1" dirty="0">
                <a:solidFill>
                  <a:srgbClr val="E9E3DE"/>
                </a:solidFill>
                <a:latin typeface="Verdana" panose="020B0604030504040204" pitchFamily="34" charset="0"/>
                <a:cs typeface="Gotham Book"/>
              </a:rPr>
              <a:t>ACCESS</a:t>
            </a:r>
            <a:br>
              <a:rPr lang="en-AU" sz="1400" dirty="0">
                <a:solidFill>
                  <a:srgbClr val="E9E3DE"/>
                </a:solidFill>
                <a:latin typeface="Verdana" panose="020B0604030504040204" pitchFamily="34" charset="0"/>
                <a:cs typeface="Gotham Book"/>
              </a:rPr>
            </a:br>
            <a:endParaRPr lang="en-AU" sz="1400" dirty="0">
              <a:solidFill>
                <a:srgbClr val="E9E3DE"/>
              </a:solidFill>
              <a:latin typeface="Verdana" panose="020B0604030504040204" pitchFamily="34" charset="0"/>
              <a:cs typeface="Gotham Book"/>
            </a:endParaRPr>
          </a:p>
          <a:p>
            <a:pPr marL="90488" indent="-90488">
              <a:buFont typeface="Arial" panose="020B0604020202020204" pitchFamily="34" charset="0"/>
              <a:buChar char="•"/>
            </a:pPr>
            <a:r>
              <a:rPr lang="en-AU" dirty="0">
                <a:solidFill>
                  <a:srgbClr val="E9E3DE"/>
                </a:solidFill>
                <a:latin typeface="Verdana" panose="020B0604030504040204" pitchFamily="34" charset="0"/>
              </a:rPr>
              <a:t>Data standards</a:t>
            </a:r>
          </a:p>
          <a:p>
            <a:pPr marL="90488" indent="-90488">
              <a:buFont typeface="Arial" panose="020B0604020202020204" pitchFamily="34" charset="0"/>
              <a:buChar char="•"/>
            </a:pPr>
            <a:r>
              <a:rPr lang="en-AU" dirty="0" err="1">
                <a:solidFill>
                  <a:srgbClr val="E9E3DE"/>
                </a:solidFill>
                <a:latin typeface="Verdana" panose="020B0604030504040204" pitchFamily="34" charset="0"/>
              </a:rPr>
              <a:t>Interoperabiity</a:t>
            </a:r>
            <a:endParaRPr lang="en-AU" dirty="0">
              <a:solidFill>
                <a:srgbClr val="E9E3DE"/>
              </a:solidFill>
              <a:latin typeface="Verdana" panose="020B0604030504040204" pitchFamily="34" charset="0"/>
            </a:endParaRPr>
          </a:p>
          <a:p>
            <a:pPr marL="90488" indent="-90488">
              <a:buFont typeface="Arial" panose="020B0604020202020204" pitchFamily="34" charset="0"/>
              <a:buChar char="•"/>
            </a:pPr>
            <a:r>
              <a:rPr lang="en-AU" dirty="0">
                <a:solidFill>
                  <a:srgbClr val="E9E3DE"/>
                </a:solidFill>
                <a:latin typeface="Verdana" panose="020B0604030504040204" pitchFamily="34" charset="0"/>
              </a:rPr>
              <a:t>Access rights (incl. third party access)</a:t>
            </a:r>
          </a:p>
          <a:p>
            <a:pPr marL="90488" indent="-90488">
              <a:buFont typeface="Arial" panose="020B0604020202020204" pitchFamily="34" charset="0"/>
              <a:buChar char="•"/>
            </a:pPr>
            <a:endParaRPr lang="en-AU" dirty="0">
              <a:solidFill>
                <a:srgbClr val="E9E3DE"/>
              </a:solidFill>
              <a:latin typeface="Verdana" panose="020B0604030504040204" pitchFamily="34" charset="0"/>
            </a:endParaRPr>
          </a:p>
        </p:txBody>
      </p:sp>
      <p:sp>
        <p:nvSpPr>
          <p:cNvPr id="11" name="Text Placeholder 4"/>
          <p:cNvSpPr>
            <a:spLocks noGrp="1"/>
          </p:cNvSpPr>
          <p:nvPr/>
        </p:nvSpPr>
        <p:spPr>
          <a:xfrm>
            <a:off x="4682048" y="2352740"/>
            <a:ext cx="1960460" cy="2504785"/>
          </a:xfrm>
          <a:prstGeom prst="rect">
            <a:avLst/>
          </a:prstGeom>
          <a:solidFill>
            <a:srgbClr val="00B59D"/>
          </a:solidFill>
        </p:spPr>
        <p:txBody>
          <a:bodyPr lIns="216000" tIns="216000" rIns="216000" bIns="216000" anchor="b" anchorCtr="0">
            <a:normAutofit/>
          </a:bodyPr>
          <a:lstStyle>
            <a:lvl1pPr marL="0" indent="0" algn="l" defTabSz="457200" rtl="0" eaLnBrk="1" latinLnBrk="0" hangingPunct="1">
              <a:spcBef>
                <a:spcPct val="20000"/>
              </a:spcBef>
              <a:buFont typeface="Arial"/>
              <a:buNone/>
              <a:defRPr sz="1100" kern="1200">
                <a:solidFill>
                  <a:srgbClr val="FFFFFF"/>
                </a:solidFill>
                <a:latin typeface="Tahom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1400" b="1" dirty="0">
                <a:solidFill>
                  <a:srgbClr val="E9E3DE"/>
                </a:solidFill>
                <a:latin typeface="Verdana" panose="020B0604030504040204" pitchFamily="34" charset="0"/>
              </a:rPr>
              <a:t>COSTS</a:t>
            </a:r>
            <a:br>
              <a:rPr lang="en-AU" sz="1400" dirty="0">
                <a:solidFill>
                  <a:srgbClr val="E9E3DE"/>
                </a:solidFill>
                <a:latin typeface="Verdana" panose="020B0604030504040204" pitchFamily="34" charset="0"/>
              </a:rPr>
            </a:br>
            <a:endParaRPr lang="en-AU" sz="1400" dirty="0">
              <a:solidFill>
                <a:srgbClr val="E9E3DE"/>
              </a:solidFill>
              <a:latin typeface="Verdana" panose="020B0604030504040204" pitchFamily="34" charset="0"/>
            </a:endParaRPr>
          </a:p>
          <a:p>
            <a:pPr marL="90488" indent="-90488">
              <a:buFont typeface="Arial" panose="020B0604020202020204" pitchFamily="34" charset="0"/>
              <a:buChar char="•"/>
            </a:pPr>
            <a:r>
              <a:rPr lang="en-AU" dirty="0">
                <a:solidFill>
                  <a:srgbClr val="E9E3DE"/>
                </a:solidFill>
                <a:latin typeface="Verdana" panose="020B0604030504040204" pitchFamily="34" charset="0"/>
              </a:rPr>
              <a:t>Centralisation?</a:t>
            </a:r>
          </a:p>
          <a:p>
            <a:pPr marL="90488" indent="-90488">
              <a:buFont typeface="Arial" panose="020B0604020202020204" pitchFamily="34" charset="0"/>
              <a:buChar char="•"/>
            </a:pPr>
            <a:r>
              <a:rPr lang="en-AU" dirty="0" err="1">
                <a:solidFill>
                  <a:srgbClr val="E9E3DE"/>
                </a:solidFill>
                <a:latin typeface="Verdana" panose="020B0604030504040204" pitchFamily="34" charset="0"/>
              </a:rPr>
              <a:t>Contestablility</a:t>
            </a:r>
            <a:r>
              <a:rPr lang="en-AU" dirty="0">
                <a:solidFill>
                  <a:srgbClr val="E9E3DE"/>
                </a:solidFill>
                <a:latin typeface="Verdana" panose="020B0604030504040204" pitchFamily="34" charset="0"/>
              </a:rPr>
              <a:t>?</a:t>
            </a:r>
          </a:p>
          <a:p>
            <a:pPr marL="90488" indent="-90488">
              <a:buFont typeface="Arial" panose="020B0604020202020204" pitchFamily="34" charset="0"/>
              <a:buChar char="•"/>
            </a:pPr>
            <a:r>
              <a:rPr lang="en-AU" dirty="0">
                <a:solidFill>
                  <a:srgbClr val="E9E3DE"/>
                </a:solidFill>
                <a:latin typeface="Verdana" panose="020B0604030504040204" pitchFamily="34" charset="0"/>
              </a:rPr>
              <a:t>Regulatory oversight</a:t>
            </a:r>
          </a:p>
          <a:p>
            <a:pPr marL="171450" indent="-171450">
              <a:buFont typeface="Arial" panose="020B0604020202020204" pitchFamily="34" charset="0"/>
              <a:buChar char="•"/>
            </a:pPr>
            <a:endParaRPr lang="en-AU" sz="1000" dirty="0">
              <a:solidFill>
                <a:srgbClr val="E9E3DE"/>
              </a:solidFill>
              <a:latin typeface="Verdana" panose="020B0604030504040204" pitchFamily="34" charset="0"/>
              <a:cs typeface="Gotham Book"/>
            </a:endParaRPr>
          </a:p>
        </p:txBody>
      </p:sp>
      <p:sp>
        <p:nvSpPr>
          <p:cNvPr id="2" name="TextBox 1"/>
          <p:cNvSpPr txBox="1"/>
          <p:nvPr/>
        </p:nvSpPr>
        <p:spPr>
          <a:xfrm>
            <a:off x="414779" y="989547"/>
            <a:ext cx="8248453" cy="1077218"/>
          </a:xfrm>
          <a:prstGeom prst="rect">
            <a:avLst/>
          </a:prstGeom>
          <a:noFill/>
        </p:spPr>
        <p:txBody>
          <a:bodyPr wrap="square" rtlCol="0">
            <a:spAutoFit/>
          </a:bodyPr>
          <a:lstStyle/>
          <a:p>
            <a:pPr algn="ctr"/>
            <a:r>
              <a:rPr lang="en-US" sz="3200" i="1" dirty="0">
                <a:solidFill>
                  <a:srgbClr val="2B3990"/>
                </a:solidFill>
                <a:latin typeface="Georgia"/>
                <a:cs typeface="Georgia"/>
              </a:rPr>
              <a:t>Risks need to be managed and measures put in place to make it work for everyone</a:t>
            </a:r>
            <a:endParaRPr lang="en-US" sz="3400" i="1" dirty="0">
              <a:solidFill>
                <a:srgbClr val="2B3990"/>
              </a:solidFill>
              <a:latin typeface="Georgia"/>
              <a:cs typeface="Georgia"/>
            </a:endParaRPr>
          </a:p>
        </p:txBody>
      </p:sp>
      <p:sp>
        <p:nvSpPr>
          <p:cNvPr id="13" name="Text Placeholder 4">
            <a:extLst>
              <a:ext uri="{FF2B5EF4-FFF2-40B4-BE49-F238E27FC236}">
                <a16:creationId xmlns:a16="http://schemas.microsoft.com/office/drawing/2014/main" id="{39670594-3509-014A-A562-A2E6689C2C52}"/>
              </a:ext>
            </a:extLst>
          </p:cNvPr>
          <p:cNvSpPr>
            <a:spLocks noGrp="1"/>
          </p:cNvSpPr>
          <p:nvPr/>
        </p:nvSpPr>
        <p:spPr>
          <a:xfrm>
            <a:off x="6862841" y="2352740"/>
            <a:ext cx="1960460" cy="2504785"/>
          </a:xfrm>
          <a:prstGeom prst="rect">
            <a:avLst/>
          </a:prstGeom>
          <a:solidFill>
            <a:srgbClr val="F29224"/>
          </a:solidFill>
        </p:spPr>
        <p:txBody>
          <a:bodyPr lIns="216000" tIns="216000" rIns="216000" bIns="216000" anchor="b" anchorCtr="0">
            <a:normAutofit/>
          </a:bodyPr>
          <a:lstStyle>
            <a:lvl1pPr marL="0" indent="0" algn="l" defTabSz="457200" rtl="0" eaLnBrk="1" latinLnBrk="0" hangingPunct="1">
              <a:spcBef>
                <a:spcPct val="20000"/>
              </a:spcBef>
              <a:buFont typeface="Arial"/>
              <a:buNone/>
              <a:defRPr sz="1100" kern="1200">
                <a:solidFill>
                  <a:srgbClr val="FFFFFF"/>
                </a:solidFill>
                <a:latin typeface="Tahom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1400" b="1" dirty="0">
                <a:solidFill>
                  <a:srgbClr val="E9E3DE"/>
                </a:solidFill>
                <a:latin typeface="Verdana" panose="020B0604030504040204" pitchFamily="34" charset="0"/>
              </a:rPr>
              <a:t>CUSTOMER</a:t>
            </a:r>
            <a:r>
              <a:rPr lang="en-AU" sz="900" b="1" dirty="0">
                <a:solidFill>
                  <a:srgbClr val="E9E3DE"/>
                </a:solidFill>
                <a:latin typeface="Verdana" panose="020B0604030504040204" pitchFamily="34" charset="0"/>
                <a:cs typeface="Gotham Book"/>
              </a:rPr>
              <a:t> </a:t>
            </a:r>
            <a:r>
              <a:rPr lang="en-AU" sz="1400" b="1" dirty="0">
                <a:solidFill>
                  <a:srgbClr val="E9E3DE"/>
                </a:solidFill>
                <a:latin typeface="Verdana" panose="020B0604030504040204" pitchFamily="34" charset="0"/>
              </a:rPr>
              <a:t>PROTECTIONS</a:t>
            </a:r>
          </a:p>
          <a:p>
            <a:pPr marL="90488" indent="-90488">
              <a:buFont typeface="Arial" panose="020B0604020202020204" pitchFamily="34" charset="0"/>
              <a:buChar char="•"/>
            </a:pPr>
            <a:r>
              <a:rPr lang="en-AU" dirty="0">
                <a:solidFill>
                  <a:srgbClr val="E9E3DE"/>
                </a:solidFill>
                <a:latin typeface="Verdana" panose="020B0604030504040204" pitchFamily="34" charset="0"/>
              </a:rPr>
              <a:t>Regulation?</a:t>
            </a:r>
          </a:p>
          <a:p>
            <a:pPr marL="90488" indent="-90488">
              <a:buFont typeface="Arial" panose="020B0604020202020204" pitchFamily="34" charset="0"/>
              <a:buChar char="•"/>
            </a:pPr>
            <a:r>
              <a:rPr lang="en-AU" dirty="0">
                <a:solidFill>
                  <a:srgbClr val="E9E3DE"/>
                </a:solidFill>
                <a:latin typeface="Verdana" panose="020B0604030504040204" pitchFamily="34" charset="0"/>
              </a:rPr>
              <a:t>Voluntary code?</a:t>
            </a:r>
          </a:p>
          <a:p>
            <a:pPr marL="90488" indent="-90488">
              <a:buFont typeface="Arial" panose="020B0604020202020204" pitchFamily="34" charset="0"/>
              <a:buChar char="•"/>
            </a:pPr>
            <a:r>
              <a:rPr lang="en-AU" dirty="0">
                <a:solidFill>
                  <a:srgbClr val="E9E3DE"/>
                </a:solidFill>
                <a:latin typeface="Verdana" panose="020B0604030504040204" pitchFamily="34" charset="0"/>
              </a:rPr>
              <a:t>Dispute resolution</a:t>
            </a:r>
          </a:p>
          <a:p>
            <a:pPr marL="90488" indent="-90488">
              <a:buFont typeface="Arial" panose="020B0604020202020204" pitchFamily="34" charset="0"/>
              <a:buChar char="•"/>
            </a:pPr>
            <a:endParaRPr lang="en-AU" sz="1000" dirty="0">
              <a:solidFill>
                <a:srgbClr val="E9E3DE"/>
              </a:solidFill>
              <a:latin typeface="Verdana" panose="020B0604030504040204" pitchFamily="34" charset="0"/>
            </a:endParaRPr>
          </a:p>
          <a:p>
            <a:pPr marL="171450" indent="-171450">
              <a:buFont typeface="Arial" panose="020B0604020202020204" pitchFamily="34" charset="0"/>
              <a:buChar char="•"/>
            </a:pPr>
            <a:endParaRPr lang="en-AU" sz="1000" dirty="0">
              <a:solidFill>
                <a:srgbClr val="E9E3DE"/>
              </a:solidFill>
              <a:latin typeface="Verdana" panose="020B0604030504040204" pitchFamily="34" charset="0"/>
              <a:cs typeface="Gotham Book"/>
            </a:endParaRPr>
          </a:p>
        </p:txBody>
      </p:sp>
      <p:pic>
        <p:nvPicPr>
          <p:cNvPr id="14" name="Graphic 13" descr="Lock">
            <a:extLst>
              <a:ext uri="{FF2B5EF4-FFF2-40B4-BE49-F238E27FC236}">
                <a16:creationId xmlns:a16="http://schemas.microsoft.com/office/drawing/2014/main" id="{A6DF96A5-91B0-0644-80F5-39F90F047B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0100" y="2403540"/>
            <a:ext cx="680020" cy="680020"/>
          </a:xfrm>
          <a:prstGeom prst="rect">
            <a:avLst/>
          </a:prstGeom>
        </p:spPr>
      </p:pic>
      <p:pic>
        <p:nvPicPr>
          <p:cNvPr id="16" name="Graphic 15" descr="Unlock">
            <a:extLst>
              <a:ext uri="{FF2B5EF4-FFF2-40B4-BE49-F238E27FC236}">
                <a16:creationId xmlns:a16="http://schemas.microsoft.com/office/drawing/2014/main" id="{5B3D0726-742A-CD46-8C31-9C7E99D3E2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30894" y="2403540"/>
            <a:ext cx="680020" cy="680020"/>
          </a:xfrm>
          <a:prstGeom prst="rect">
            <a:avLst/>
          </a:prstGeom>
        </p:spPr>
      </p:pic>
      <p:pic>
        <p:nvPicPr>
          <p:cNvPr id="18" name="Graphic 17" descr="Money">
            <a:extLst>
              <a:ext uri="{FF2B5EF4-FFF2-40B4-BE49-F238E27FC236}">
                <a16:creationId xmlns:a16="http://schemas.microsoft.com/office/drawing/2014/main" id="{4CCBC2DA-E761-1A4E-B6DB-B58E7D5381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11688" y="2404240"/>
            <a:ext cx="680020" cy="680020"/>
          </a:xfrm>
          <a:prstGeom prst="rect">
            <a:avLst/>
          </a:prstGeom>
        </p:spPr>
      </p:pic>
      <p:pic>
        <p:nvPicPr>
          <p:cNvPr id="20" name="Graphic 19" descr="Scales of Justice">
            <a:extLst>
              <a:ext uri="{FF2B5EF4-FFF2-40B4-BE49-F238E27FC236}">
                <a16:creationId xmlns:a16="http://schemas.microsoft.com/office/drawing/2014/main" id="{0E0AF1A2-5E0D-3747-AC81-17C4E0119EB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92481" y="2403540"/>
            <a:ext cx="680020" cy="680020"/>
          </a:xfrm>
          <a:prstGeom prst="rect">
            <a:avLst/>
          </a:prstGeom>
        </p:spPr>
      </p:pic>
    </p:spTree>
    <p:extLst>
      <p:ext uri="{BB962C8B-B14F-4D97-AF65-F5344CB8AC3E}">
        <p14:creationId xmlns:p14="http://schemas.microsoft.com/office/powerpoint/2010/main" val="370280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rgbClr val="1427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a:spLocks noGrp="1"/>
          </p:cNvSpPr>
          <p:nvPr/>
        </p:nvSpPr>
        <p:spPr>
          <a:xfrm>
            <a:off x="498540" y="790028"/>
            <a:ext cx="6420145" cy="1339613"/>
          </a:xfrm>
          <a:prstGeom prst="rect">
            <a:avLst/>
          </a:prstGeom>
        </p:spPr>
        <p:txBody>
          <a:bodyPr anchor="b" anchorCtr="0">
            <a:normAutofit fontScale="97500"/>
          </a:bodyPr>
          <a:lstStyle>
            <a:lvl1pPr algn="l" defTabSz="457200" rtl="0" eaLnBrk="1" latinLnBrk="0" hangingPunct="1">
              <a:spcBef>
                <a:spcPct val="0"/>
              </a:spcBef>
              <a:buNone/>
              <a:defRPr sz="2600" kern="1200">
                <a:solidFill>
                  <a:schemeClr val="bg1"/>
                </a:solidFill>
                <a:latin typeface="Tahoma"/>
                <a:ea typeface="+mj-ea"/>
                <a:cs typeface="Tahoma"/>
              </a:defRPr>
            </a:lvl1pPr>
          </a:lstStyle>
          <a:p>
            <a:r>
              <a:rPr lang="en-US" b="1" kern="1200" dirty="0">
                <a:latin typeface="Verdana" panose="020B0604030504040204" pitchFamily="34" charset="0"/>
                <a:cs typeface="Gotham Medium"/>
              </a:rPr>
              <a:t>Thanks</a:t>
            </a:r>
          </a:p>
          <a:p>
            <a:r>
              <a:rPr lang="en-US" sz="1400" kern="1200" dirty="0">
                <a:latin typeface="Verdana" panose="020B0604030504040204" pitchFamily="34" charset="0"/>
                <a:cs typeface="Gotham Medium"/>
              </a:rPr>
              <a:t>Dean Lombard</a:t>
            </a:r>
          </a:p>
          <a:p>
            <a:r>
              <a:rPr lang="en-US" sz="1000" i="1" dirty="0">
                <a:latin typeface="Verdana" panose="020B0604030504040204" pitchFamily="34" charset="0"/>
                <a:cs typeface="Gotham Medium"/>
              </a:rPr>
              <a:t>Senior Energy Analyst, Renew</a:t>
            </a:r>
            <a:endParaRPr lang="en-US" sz="1400" i="1" dirty="0">
              <a:latin typeface="Verdana" panose="020B0604030504040204" pitchFamily="34" charset="0"/>
              <a:cs typeface="Gotham Medium"/>
            </a:endParaRPr>
          </a:p>
          <a:p>
            <a:r>
              <a:rPr lang="en-US" sz="1400" kern="1200" dirty="0">
                <a:latin typeface="Verdana" panose="020B0604030504040204" pitchFamily="34" charset="0"/>
                <a:cs typeface="Gotham Medium"/>
              </a:rPr>
              <a:t>dean@renew.org.au</a:t>
            </a:r>
          </a:p>
        </p:txBody>
      </p:sp>
      <p:sp>
        <p:nvSpPr>
          <p:cNvPr id="4" name="Subtitle 2"/>
          <p:cNvSpPr>
            <a:spLocks noGrp="1"/>
          </p:cNvSpPr>
          <p:nvPr/>
        </p:nvSpPr>
        <p:spPr>
          <a:xfrm>
            <a:off x="498540" y="3275477"/>
            <a:ext cx="6176580" cy="1508760"/>
          </a:xfrm>
          <a:prstGeom prst="rect">
            <a:avLst/>
          </a:prstGeom>
        </p:spPr>
        <p:txBody>
          <a:bodyPr anchor="b">
            <a:normAutofit/>
          </a:bodyPr>
          <a:lstStyle>
            <a:lvl1pPr marL="0" indent="0" algn="l" defTabSz="457200" rtl="0" eaLnBrk="1" latinLnBrk="0" hangingPunct="1">
              <a:spcBef>
                <a:spcPct val="20000"/>
              </a:spcBef>
              <a:buFont typeface="Arial"/>
              <a:buNone/>
              <a:defRPr sz="1000" b="0" i="1" kern="1200">
                <a:solidFill>
                  <a:srgbClr val="FFFFFF"/>
                </a:solidFill>
                <a:latin typeface="Tahoma"/>
                <a:ea typeface="+mn-ea"/>
                <a:cs typeface="Tahom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AU" dirty="0" err="1">
                <a:latin typeface="Verdana" panose="020B0604030504040204" pitchFamily="34" charset="0"/>
                <a:cs typeface="Gotham Book"/>
              </a:rPr>
              <a:t>Renew’s</a:t>
            </a:r>
            <a:r>
              <a:rPr lang="en-AU" dirty="0">
                <a:latin typeface="Verdana" panose="020B0604030504040204" pitchFamily="34" charset="0"/>
                <a:cs typeface="Gotham Book"/>
              </a:rPr>
              <a:t> involvement in customer energy data policy development and advocacy is part of a project funded by Energy Consumers Australia (</a:t>
            </a:r>
            <a:r>
              <a:rPr lang="en-AU" dirty="0" err="1">
                <a:latin typeface="Verdana" panose="020B0604030504040204" pitchFamily="34" charset="0"/>
                <a:cs typeface="Gotham Book"/>
              </a:rPr>
              <a:t>www.energyconsumersaustralia.com.au</a:t>
            </a:r>
            <a:r>
              <a:rPr lang="en-AU" dirty="0">
                <a:latin typeface="Verdana" panose="020B0604030504040204" pitchFamily="34" charset="0"/>
                <a:cs typeface="Gotham Book"/>
              </a:rPr>
              <a:t>) as part of its grants process for consumer advocacy and research projects for the benefit of consumers of electricity and natural gas. The views expressed in this presentation do not necessarily reflect the views of Energy Consumers Australia.</a:t>
            </a:r>
          </a:p>
        </p:txBody>
      </p:sp>
      <p:pic>
        <p:nvPicPr>
          <p:cNvPr id="7" name="Picture 6" descr="RENEW_RGB_Primary_Logo_WHITE.eps"/>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91981" y="4535920"/>
            <a:ext cx="1482860" cy="248317"/>
          </a:xfrm>
          <a:prstGeom prst="rect">
            <a:avLst/>
          </a:prstGeom>
        </p:spPr>
      </p:pic>
    </p:spTree>
    <p:extLst>
      <p:ext uri="{BB962C8B-B14F-4D97-AF65-F5344CB8AC3E}">
        <p14:creationId xmlns:p14="http://schemas.microsoft.com/office/powerpoint/2010/main" val="132307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1" y="0"/>
            <a:ext cx="4572000" cy="5143500"/>
          </a:xfrm>
          <a:prstGeom prst="rect">
            <a:avLst/>
          </a:prstGeom>
        </p:spPr>
      </p:pic>
      <p:sp>
        <p:nvSpPr>
          <p:cNvPr id="5" name="Subtitle 2"/>
          <p:cNvSpPr>
            <a:spLocks noGrp="1"/>
          </p:cNvSpPr>
          <p:nvPr/>
        </p:nvSpPr>
        <p:spPr>
          <a:xfrm>
            <a:off x="252079" y="256189"/>
            <a:ext cx="3014361" cy="565604"/>
          </a:xfrm>
          <a:prstGeom prst="rect">
            <a:avLst/>
          </a:prstGeom>
        </p:spPr>
        <p:txBody>
          <a:bodyPr>
            <a:noAutofit/>
          </a:bodyPr>
          <a:lstStyle>
            <a:lvl1pPr marL="0" indent="0" algn="l" defTabSz="457200" rtl="0" eaLnBrk="1" latinLnBrk="0" hangingPunct="1">
              <a:spcBef>
                <a:spcPct val="20000"/>
              </a:spcBef>
              <a:buFont typeface="Arial"/>
              <a:buNone/>
              <a:defRPr sz="2800" b="1" kern="1200">
                <a:solidFill>
                  <a:srgbClr val="2B3990"/>
                </a:solidFill>
                <a:latin typeface="Tahoma"/>
                <a:ea typeface="+mn-ea"/>
                <a:cs typeface="Tahom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kern="1200" dirty="0">
                <a:latin typeface="Verdana" panose="020B0604030504040204" pitchFamily="34" charset="0"/>
                <a:cs typeface="Gotham Medium"/>
              </a:rPr>
              <a:t>Smart meters</a:t>
            </a:r>
          </a:p>
        </p:txBody>
      </p:sp>
      <p:pic>
        <p:nvPicPr>
          <p:cNvPr id="7" name="Picture 6" descr="RENEW_RGB_Primary_Logo_V2.eps"/>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91981" y="423339"/>
            <a:ext cx="1482860" cy="248317"/>
          </a:xfrm>
          <a:prstGeom prst="rect">
            <a:avLst/>
          </a:prstGeom>
        </p:spPr>
      </p:pic>
      <p:sp>
        <p:nvSpPr>
          <p:cNvPr id="2" name="TextBox 1"/>
          <p:cNvSpPr txBox="1"/>
          <p:nvPr/>
        </p:nvSpPr>
        <p:spPr>
          <a:xfrm>
            <a:off x="116869" y="2966280"/>
            <a:ext cx="3862464" cy="2062103"/>
          </a:xfrm>
          <a:prstGeom prst="rect">
            <a:avLst/>
          </a:prstGeom>
          <a:noFill/>
        </p:spPr>
        <p:txBody>
          <a:bodyPr wrap="square" rtlCol="0" anchor="b">
            <a:spAutoFit/>
          </a:bodyPr>
          <a:lstStyle/>
          <a:p>
            <a:r>
              <a:rPr lang="en-AU" sz="2000" dirty="0">
                <a:solidFill>
                  <a:srgbClr val="2B3990"/>
                </a:solidFill>
                <a:latin typeface="Verdana" panose="020B0604030504040204" pitchFamily="34" charset="0"/>
                <a:cs typeface="Gotham Medium"/>
              </a:rPr>
              <a:t>A great consumer benefit? Or a false promise that never delivered?</a:t>
            </a:r>
          </a:p>
          <a:p>
            <a:endParaRPr lang="en-AU" sz="2000" dirty="0">
              <a:solidFill>
                <a:srgbClr val="2B3990"/>
              </a:solidFill>
              <a:latin typeface="Verdana" panose="020B0604030504040204" pitchFamily="34" charset="0"/>
              <a:cs typeface="Gotham Medium"/>
            </a:endParaRPr>
          </a:p>
          <a:p>
            <a:r>
              <a:rPr lang="en-AU" sz="1600" i="1" dirty="0">
                <a:solidFill>
                  <a:srgbClr val="2B3990"/>
                </a:solidFill>
                <a:latin typeface="Verdana" panose="020B0604030504040204" pitchFamily="34" charset="0"/>
                <a:cs typeface="Gotham Medium"/>
              </a:rPr>
              <a:t>How is energy data being used right now to benefit energy consumers?</a:t>
            </a:r>
          </a:p>
        </p:txBody>
      </p:sp>
    </p:spTree>
    <p:extLst>
      <p:ext uri="{BB962C8B-B14F-4D97-AF65-F5344CB8AC3E}">
        <p14:creationId xmlns:p14="http://schemas.microsoft.com/office/powerpoint/2010/main" val="174445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8656" y="0"/>
            <a:ext cx="6515343" cy="5143500"/>
          </a:xfrm>
          <a:prstGeom prst="rect">
            <a:avLst/>
          </a:prstGeom>
          <a:solidFill>
            <a:srgbClr val="17B5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2"/>
          <p:cNvSpPr>
            <a:spLocks noGrp="1"/>
          </p:cNvSpPr>
          <p:nvPr/>
        </p:nvSpPr>
        <p:spPr>
          <a:xfrm>
            <a:off x="214512" y="1247219"/>
            <a:ext cx="2495366" cy="720161"/>
          </a:xfrm>
          <a:prstGeom prst="rect">
            <a:avLst/>
          </a:prstGeom>
        </p:spPr>
        <p:txBody>
          <a:bodyPr>
            <a:normAutofit fontScale="62500" lnSpcReduction="20000"/>
          </a:bodyPr>
          <a:lstStyle>
            <a:lvl1pPr marL="0" indent="0" algn="l" defTabSz="457200" rtl="0" eaLnBrk="1" latinLnBrk="0" hangingPunct="1">
              <a:spcBef>
                <a:spcPct val="20000"/>
              </a:spcBef>
              <a:buFont typeface="Arial"/>
              <a:buNone/>
              <a:defRPr sz="2800" b="0" i="1" kern="1200">
                <a:solidFill>
                  <a:srgbClr val="2B3990"/>
                </a:solidFill>
                <a:latin typeface="Georgia"/>
                <a:ea typeface="+mn-ea"/>
                <a:cs typeface="Georgi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kern="1200" dirty="0"/>
              <a:t>Understand, choose, and compare</a:t>
            </a:r>
            <a:r>
              <a:rPr lang="mr-IN" kern="1200" dirty="0"/>
              <a:t>…</a:t>
            </a:r>
            <a:endParaRPr lang="en-US" kern="1200" dirty="0"/>
          </a:p>
        </p:txBody>
      </p:sp>
      <p:sp>
        <p:nvSpPr>
          <p:cNvPr id="6" name="Title 1"/>
          <p:cNvSpPr>
            <a:spLocks noGrp="1"/>
          </p:cNvSpPr>
          <p:nvPr/>
        </p:nvSpPr>
        <p:spPr>
          <a:xfrm>
            <a:off x="214512" y="913523"/>
            <a:ext cx="2495366" cy="322931"/>
          </a:xfrm>
          <a:prstGeom prst="rect">
            <a:avLst/>
          </a:prstGeom>
        </p:spPr>
        <p:txBody>
          <a:bodyPr anchor="t" anchorCtr="0">
            <a:normAutofit/>
          </a:bodyPr>
          <a:lstStyle>
            <a:lvl1pPr algn="l" defTabSz="457200" rtl="0" eaLnBrk="1" latinLnBrk="0" hangingPunct="1">
              <a:spcBef>
                <a:spcPct val="0"/>
              </a:spcBef>
              <a:buNone/>
              <a:defRPr sz="1000" kern="1200" cap="all">
                <a:solidFill>
                  <a:srgbClr val="2B3990"/>
                </a:solidFill>
                <a:latin typeface="Tahoma"/>
                <a:ea typeface="+mj-ea"/>
                <a:cs typeface="Tahoma"/>
              </a:defRPr>
            </a:lvl1pPr>
          </a:lstStyle>
          <a:p>
            <a:r>
              <a:rPr lang="en-US" kern="1200" dirty="0">
                <a:latin typeface="Verdana" panose="020B0604030504040204" pitchFamily="34" charset="0"/>
                <a:cs typeface="Gotham Book"/>
              </a:rPr>
              <a:t>HISTORIC DATA</a:t>
            </a:r>
          </a:p>
        </p:txBody>
      </p:sp>
      <p:pic>
        <p:nvPicPr>
          <p:cNvPr id="8" name="Picture 7" descr="RENEW_RGB_Primary_Logo_V2.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3120" y="4587608"/>
            <a:ext cx="1482860" cy="248317"/>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59977" y="2911696"/>
            <a:ext cx="1681892" cy="1673984"/>
          </a:xfrm>
          <a:prstGeom prst="ellipse">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928533" y="1763265"/>
            <a:ext cx="1681892" cy="1673984"/>
          </a:xfrm>
          <a:prstGeom prst="ellipse">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310549" y="304800"/>
            <a:ext cx="1635393" cy="1678934"/>
          </a:xfrm>
          <a:prstGeom prst="ellipse">
            <a:avLst/>
          </a:prstGeom>
        </p:spPr>
      </p:pic>
      <p:sp>
        <p:nvSpPr>
          <p:cNvPr id="9" name="Text Placeholder 6"/>
          <p:cNvSpPr>
            <a:spLocks noGrp="1"/>
          </p:cNvSpPr>
          <p:nvPr/>
        </p:nvSpPr>
        <p:spPr>
          <a:xfrm>
            <a:off x="3051829" y="1088438"/>
            <a:ext cx="2558596" cy="1194706"/>
          </a:xfrm>
          <a:prstGeom prst="rect">
            <a:avLst/>
          </a:prstGeom>
        </p:spPr>
        <p:txBody>
          <a:bodyPr>
            <a:normAutofit/>
          </a:bodyPr>
          <a:lstStyle>
            <a:lvl1pPr marL="0" indent="0" algn="l" defTabSz="457200" rtl="0" eaLnBrk="1" latinLnBrk="0" hangingPunct="1">
              <a:spcBef>
                <a:spcPct val="20000"/>
              </a:spcBef>
              <a:buFont typeface="Arial"/>
              <a:buNone/>
              <a:defRPr sz="1200" kern="1200">
                <a:solidFill>
                  <a:schemeClr val="bg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Verdana" panose="020B0604030504040204" pitchFamily="34" charset="0"/>
                <a:cs typeface="Gotham Book"/>
              </a:rPr>
              <a:t>Understand usage patterns and make decisions about changes</a:t>
            </a:r>
          </a:p>
        </p:txBody>
      </p:sp>
      <p:sp>
        <p:nvSpPr>
          <p:cNvPr id="10" name="Text Placeholder 7"/>
          <p:cNvSpPr>
            <a:spLocks noGrp="1"/>
          </p:cNvSpPr>
          <p:nvPr/>
        </p:nvSpPr>
        <p:spPr>
          <a:xfrm>
            <a:off x="6159977" y="2242542"/>
            <a:ext cx="2717144" cy="1194706"/>
          </a:xfrm>
          <a:prstGeom prst="rect">
            <a:avLst/>
          </a:prstGeom>
        </p:spPr>
        <p:txBody>
          <a:bodyPr>
            <a:normAutofit/>
          </a:bodyPr>
          <a:lstStyle>
            <a:lvl1pPr marL="0" indent="0" algn="r" defTabSz="457200" rtl="0" eaLnBrk="1" latinLnBrk="0" hangingPunct="1">
              <a:spcBef>
                <a:spcPct val="20000"/>
              </a:spcBef>
              <a:buFont typeface="Arial"/>
              <a:buNone/>
              <a:defRPr sz="1200" kern="1200">
                <a:solidFill>
                  <a:schemeClr val="bg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latin typeface="Verdana" panose="020B0604030504040204" pitchFamily="34" charset="0"/>
                <a:cs typeface="Gotham Book"/>
              </a:rPr>
              <a:t>Energy offer comparisons or solar/battery system sizing based on actual usage</a:t>
            </a:r>
            <a:br>
              <a:rPr lang="en-AU" dirty="0">
                <a:latin typeface="Verdana" panose="020B0604030504040204" pitchFamily="34" charset="0"/>
                <a:cs typeface="Gotham Book"/>
              </a:rPr>
            </a:br>
            <a:endParaRPr lang="en-AU" dirty="0">
              <a:latin typeface="Verdana" panose="020B0604030504040204" pitchFamily="34" charset="0"/>
              <a:cs typeface="Gotham Book"/>
            </a:endParaRPr>
          </a:p>
        </p:txBody>
      </p:sp>
      <p:sp>
        <p:nvSpPr>
          <p:cNvPr id="11" name="Text Placeholder 8"/>
          <p:cNvSpPr>
            <a:spLocks noGrp="1"/>
          </p:cNvSpPr>
          <p:nvPr/>
        </p:nvSpPr>
        <p:spPr>
          <a:xfrm>
            <a:off x="3051829" y="3830983"/>
            <a:ext cx="2558596" cy="1194706"/>
          </a:xfrm>
          <a:prstGeom prst="rect">
            <a:avLst/>
          </a:prstGeom>
        </p:spPr>
        <p:txBody>
          <a:bodyPr>
            <a:normAutofit/>
          </a:bodyPr>
          <a:lstStyle>
            <a:lvl1pPr marL="0" indent="0" algn="l" defTabSz="457200" rtl="0" eaLnBrk="1" latinLnBrk="0" hangingPunct="1">
              <a:spcBef>
                <a:spcPct val="20000"/>
              </a:spcBef>
              <a:buFont typeface="Arial"/>
              <a:buNone/>
              <a:defRPr sz="1200" kern="1200">
                <a:solidFill>
                  <a:schemeClr val="bg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latin typeface="Verdana" panose="020B0604030504040204" pitchFamily="34" charset="0"/>
                <a:cs typeface="Gotham Book"/>
              </a:rPr>
              <a:t>T</a:t>
            </a:r>
            <a:r>
              <a:rPr lang="en-AU" kern="1200" dirty="0">
                <a:latin typeface="Verdana" panose="020B0604030504040204" pitchFamily="34" charset="0"/>
                <a:cs typeface="Gotham Book"/>
              </a:rPr>
              <a:t>hird parties with authorisation to access customer data add significant value in most cases</a:t>
            </a:r>
          </a:p>
          <a:p>
            <a:endParaRPr lang="en-US" kern="1200" dirty="0"/>
          </a:p>
        </p:txBody>
      </p:sp>
      <p:sp>
        <p:nvSpPr>
          <p:cNvPr id="7" name="Rectangle 6"/>
          <p:cNvSpPr/>
          <p:nvPr/>
        </p:nvSpPr>
        <p:spPr>
          <a:xfrm>
            <a:off x="4575032" y="1748058"/>
            <a:ext cx="4338898" cy="523220"/>
          </a:xfrm>
          <a:prstGeom prst="rect">
            <a:avLst/>
          </a:prstGeom>
        </p:spPr>
        <p:txBody>
          <a:bodyPr wrap="none">
            <a:spAutoFit/>
          </a:bodyPr>
          <a:lstStyle/>
          <a:p>
            <a:r>
              <a:rPr lang="mr-IN" sz="2800" dirty="0">
                <a:solidFill>
                  <a:schemeClr val="bg1"/>
                </a:solidFill>
                <a:latin typeface="Georgia"/>
                <a:cs typeface="Georgia"/>
              </a:rPr>
              <a:t>……………………………………</a:t>
            </a:r>
            <a:r>
              <a:rPr lang="en-AU" sz="2800" dirty="0">
                <a:solidFill>
                  <a:schemeClr val="bg1"/>
                </a:solidFill>
                <a:latin typeface="Georgia"/>
                <a:cs typeface="Georgia"/>
              </a:rPr>
              <a:t>.</a:t>
            </a:r>
            <a:endParaRPr lang="en-US" sz="2800" dirty="0">
              <a:solidFill>
                <a:schemeClr val="bg1"/>
              </a:solidFill>
              <a:latin typeface="Georgia"/>
              <a:cs typeface="Georgia"/>
            </a:endParaRPr>
          </a:p>
        </p:txBody>
      </p:sp>
      <p:sp>
        <p:nvSpPr>
          <p:cNvPr id="13" name="Rectangle 12"/>
          <p:cNvSpPr/>
          <p:nvPr/>
        </p:nvSpPr>
        <p:spPr>
          <a:xfrm>
            <a:off x="3046367" y="3380235"/>
            <a:ext cx="3952825" cy="523220"/>
          </a:xfrm>
          <a:prstGeom prst="rect">
            <a:avLst/>
          </a:prstGeom>
        </p:spPr>
        <p:txBody>
          <a:bodyPr wrap="none">
            <a:spAutoFit/>
          </a:bodyPr>
          <a:lstStyle/>
          <a:p>
            <a:r>
              <a:rPr lang="mr-IN" sz="2800" dirty="0">
                <a:solidFill>
                  <a:schemeClr val="bg1"/>
                </a:solidFill>
                <a:latin typeface="Georgia"/>
                <a:cs typeface="Georgia"/>
              </a:rPr>
              <a:t>…………………………………</a:t>
            </a:r>
            <a:endParaRPr lang="en-US" sz="2800" dirty="0">
              <a:solidFill>
                <a:schemeClr val="bg1"/>
              </a:solidFill>
              <a:latin typeface="Georgia"/>
              <a:cs typeface="Georgia"/>
            </a:endParaRPr>
          </a:p>
        </p:txBody>
      </p:sp>
      <p:sp>
        <p:nvSpPr>
          <p:cNvPr id="14" name="Rectangle 13"/>
          <p:cNvSpPr/>
          <p:nvPr/>
        </p:nvSpPr>
        <p:spPr>
          <a:xfrm>
            <a:off x="3051829" y="632756"/>
            <a:ext cx="3952825" cy="523220"/>
          </a:xfrm>
          <a:prstGeom prst="rect">
            <a:avLst/>
          </a:prstGeom>
        </p:spPr>
        <p:txBody>
          <a:bodyPr wrap="none">
            <a:spAutoFit/>
          </a:bodyPr>
          <a:lstStyle/>
          <a:p>
            <a:r>
              <a:rPr lang="mr-IN" sz="2800" dirty="0">
                <a:solidFill>
                  <a:schemeClr val="bg1"/>
                </a:solidFill>
                <a:latin typeface="Georgia"/>
                <a:cs typeface="Georgia"/>
              </a:rPr>
              <a:t>…………………………………</a:t>
            </a:r>
            <a:endParaRPr lang="en-US" sz="2800" dirty="0">
              <a:solidFill>
                <a:schemeClr val="bg1"/>
              </a:solidFill>
              <a:latin typeface="Georgia"/>
              <a:cs typeface="Georgia"/>
            </a:endParaRPr>
          </a:p>
        </p:txBody>
      </p:sp>
    </p:spTree>
    <p:extLst>
      <p:ext uri="{BB962C8B-B14F-4D97-AF65-F5344CB8AC3E}">
        <p14:creationId xmlns:p14="http://schemas.microsoft.com/office/powerpoint/2010/main" val="132307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8656" y="0"/>
            <a:ext cx="6515343" cy="5143500"/>
          </a:xfrm>
          <a:prstGeom prst="rect">
            <a:avLst/>
          </a:prstGeom>
          <a:solidFill>
            <a:srgbClr val="17B5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2"/>
          <p:cNvSpPr>
            <a:spLocks noGrp="1"/>
          </p:cNvSpPr>
          <p:nvPr/>
        </p:nvSpPr>
        <p:spPr>
          <a:xfrm>
            <a:off x="214512" y="1247219"/>
            <a:ext cx="2495366" cy="720161"/>
          </a:xfrm>
          <a:prstGeom prst="rect">
            <a:avLst/>
          </a:prstGeom>
        </p:spPr>
        <p:txBody>
          <a:bodyPr>
            <a:normAutofit fontScale="62500" lnSpcReduction="20000"/>
          </a:bodyPr>
          <a:lstStyle>
            <a:lvl1pPr marL="0" indent="0" algn="l" defTabSz="457200" rtl="0" eaLnBrk="1" latinLnBrk="0" hangingPunct="1">
              <a:spcBef>
                <a:spcPct val="20000"/>
              </a:spcBef>
              <a:buFont typeface="Arial"/>
              <a:buNone/>
              <a:defRPr sz="2800" b="0" i="1" kern="1200">
                <a:solidFill>
                  <a:srgbClr val="2B3990"/>
                </a:solidFill>
                <a:latin typeface="Georgia"/>
                <a:ea typeface="+mn-ea"/>
                <a:cs typeface="Georgi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kern="1200" dirty="0"/>
              <a:t>Understand, choose, and compare</a:t>
            </a:r>
            <a:r>
              <a:rPr lang="mr-IN" kern="1200" dirty="0"/>
              <a:t>…</a:t>
            </a:r>
            <a:endParaRPr lang="en-US" kern="1200" dirty="0"/>
          </a:p>
        </p:txBody>
      </p:sp>
      <p:sp>
        <p:nvSpPr>
          <p:cNvPr id="6" name="Title 1"/>
          <p:cNvSpPr>
            <a:spLocks noGrp="1"/>
          </p:cNvSpPr>
          <p:nvPr/>
        </p:nvSpPr>
        <p:spPr>
          <a:xfrm>
            <a:off x="214512" y="913523"/>
            <a:ext cx="2495366" cy="322931"/>
          </a:xfrm>
          <a:prstGeom prst="rect">
            <a:avLst/>
          </a:prstGeom>
        </p:spPr>
        <p:txBody>
          <a:bodyPr anchor="t" anchorCtr="0">
            <a:normAutofit/>
          </a:bodyPr>
          <a:lstStyle>
            <a:lvl1pPr algn="l" defTabSz="457200" rtl="0" eaLnBrk="1" latinLnBrk="0" hangingPunct="1">
              <a:spcBef>
                <a:spcPct val="0"/>
              </a:spcBef>
              <a:buNone/>
              <a:defRPr sz="1000" kern="1200" cap="all">
                <a:solidFill>
                  <a:srgbClr val="2B3990"/>
                </a:solidFill>
                <a:latin typeface="Tahoma"/>
                <a:ea typeface="+mj-ea"/>
                <a:cs typeface="Tahoma"/>
              </a:defRPr>
            </a:lvl1pPr>
          </a:lstStyle>
          <a:p>
            <a:r>
              <a:rPr lang="en-US" kern="1200" dirty="0">
                <a:latin typeface="Verdana" panose="020B0604030504040204" pitchFamily="34" charset="0"/>
                <a:cs typeface="Gotham Book"/>
              </a:rPr>
              <a:t>HISTORIC DATA</a:t>
            </a:r>
          </a:p>
        </p:txBody>
      </p:sp>
      <p:pic>
        <p:nvPicPr>
          <p:cNvPr id="8" name="Picture 7" descr="RENEW_RGB_Primary_Logo_V2.eps"/>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3120" y="4587608"/>
            <a:ext cx="1482860" cy="248317"/>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59977" y="2911696"/>
            <a:ext cx="1681892" cy="1673984"/>
          </a:xfrm>
          <a:prstGeom prst="ellipse">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28533" y="1763265"/>
            <a:ext cx="1681892" cy="1673984"/>
          </a:xfrm>
          <a:prstGeom prst="ellipse">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310549" y="304800"/>
            <a:ext cx="1635393" cy="1678934"/>
          </a:xfrm>
          <a:prstGeom prst="ellipse">
            <a:avLst/>
          </a:prstGeom>
        </p:spPr>
      </p:pic>
      <p:sp>
        <p:nvSpPr>
          <p:cNvPr id="9" name="Text Placeholder 6"/>
          <p:cNvSpPr>
            <a:spLocks noGrp="1"/>
          </p:cNvSpPr>
          <p:nvPr/>
        </p:nvSpPr>
        <p:spPr>
          <a:xfrm>
            <a:off x="3051829" y="1088438"/>
            <a:ext cx="2558596" cy="1194706"/>
          </a:xfrm>
          <a:prstGeom prst="rect">
            <a:avLst/>
          </a:prstGeom>
        </p:spPr>
        <p:txBody>
          <a:bodyPr>
            <a:normAutofit/>
          </a:bodyPr>
          <a:lstStyle>
            <a:lvl1pPr marL="0" indent="0" algn="l" defTabSz="457200" rtl="0" eaLnBrk="1" latinLnBrk="0" hangingPunct="1">
              <a:spcBef>
                <a:spcPct val="20000"/>
              </a:spcBef>
              <a:buFont typeface="Arial"/>
              <a:buNone/>
              <a:defRPr sz="1200" kern="1200">
                <a:solidFill>
                  <a:schemeClr val="bg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kern="1200" dirty="0">
                <a:latin typeface="Verdana" panose="020B0604030504040204" pitchFamily="34" charset="0"/>
                <a:cs typeface="Gotham Book"/>
              </a:rPr>
              <a:t>Understand usage patterns and make decisions about changes</a:t>
            </a:r>
          </a:p>
        </p:txBody>
      </p:sp>
      <p:sp>
        <p:nvSpPr>
          <p:cNvPr id="10" name="Text Placeholder 7"/>
          <p:cNvSpPr>
            <a:spLocks noGrp="1"/>
          </p:cNvSpPr>
          <p:nvPr/>
        </p:nvSpPr>
        <p:spPr>
          <a:xfrm>
            <a:off x="6033598" y="2242542"/>
            <a:ext cx="2843523" cy="1194706"/>
          </a:xfrm>
          <a:prstGeom prst="rect">
            <a:avLst/>
          </a:prstGeom>
        </p:spPr>
        <p:txBody>
          <a:bodyPr>
            <a:normAutofit/>
          </a:bodyPr>
          <a:lstStyle>
            <a:lvl1pPr marL="0" indent="0" algn="r" defTabSz="457200" rtl="0" eaLnBrk="1" latinLnBrk="0" hangingPunct="1">
              <a:spcBef>
                <a:spcPct val="20000"/>
              </a:spcBef>
              <a:buFont typeface="Arial"/>
              <a:buNone/>
              <a:defRPr sz="1200" kern="1200">
                <a:solidFill>
                  <a:schemeClr val="bg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latin typeface="Verdana" panose="020B0604030504040204" pitchFamily="34" charset="0"/>
                <a:cs typeface="Gotham Book"/>
              </a:rPr>
              <a:t>Energy offer comparisons or solar/battery system sizing based on actual usage.</a:t>
            </a:r>
            <a:br>
              <a:rPr lang="en-AU" dirty="0">
                <a:latin typeface="Verdana" panose="020B0604030504040204" pitchFamily="34" charset="0"/>
                <a:cs typeface="Gotham Book"/>
              </a:rPr>
            </a:br>
            <a:endParaRPr lang="en-AU" dirty="0">
              <a:latin typeface="Verdana" panose="020B0604030504040204" pitchFamily="34" charset="0"/>
              <a:cs typeface="Gotham Book"/>
            </a:endParaRPr>
          </a:p>
        </p:txBody>
      </p:sp>
      <p:sp>
        <p:nvSpPr>
          <p:cNvPr id="11" name="Text Placeholder 8"/>
          <p:cNvSpPr>
            <a:spLocks noGrp="1"/>
          </p:cNvSpPr>
          <p:nvPr/>
        </p:nvSpPr>
        <p:spPr>
          <a:xfrm>
            <a:off x="3051829" y="3830983"/>
            <a:ext cx="2558596" cy="1194706"/>
          </a:xfrm>
          <a:prstGeom prst="rect">
            <a:avLst/>
          </a:prstGeom>
        </p:spPr>
        <p:txBody>
          <a:bodyPr>
            <a:normAutofit/>
          </a:bodyPr>
          <a:lstStyle>
            <a:lvl1pPr marL="0" indent="0" algn="l" defTabSz="457200" rtl="0" eaLnBrk="1" latinLnBrk="0" hangingPunct="1">
              <a:spcBef>
                <a:spcPct val="20000"/>
              </a:spcBef>
              <a:buFont typeface="Arial"/>
              <a:buNone/>
              <a:defRPr sz="1200" kern="1200">
                <a:solidFill>
                  <a:schemeClr val="bg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latin typeface="Verdana" panose="020B0604030504040204" pitchFamily="34" charset="0"/>
                <a:cs typeface="Gotham Book"/>
              </a:rPr>
              <a:t>T</a:t>
            </a:r>
            <a:r>
              <a:rPr lang="en-AU" kern="1200" dirty="0">
                <a:latin typeface="Verdana" panose="020B0604030504040204" pitchFamily="34" charset="0"/>
                <a:cs typeface="Gotham Book"/>
              </a:rPr>
              <a:t>hird parties with authorisation to access customer data add significant value in most cases</a:t>
            </a:r>
          </a:p>
          <a:p>
            <a:endParaRPr lang="en-US" kern="1200" dirty="0"/>
          </a:p>
        </p:txBody>
      </p:sp>
      <p:sp>
        <p:nvSpPr>
          <p:cNvPr id="7" name="Rectangle 6"/>
          <p:cNvSpPr/>
          <p:nvPr/>
        </p:nvSpPr>
        <p:spPr>
          <a:xfrm>
            <a:off x="4575032" y="1748058"/>
            <a:ext cx="4338898" cy="523220"/>
          </a:xfrm>
          <a:prstGeom prst="rect">
            <a:avLst/>
          </a:prstGeom>
        </p:spPr>
        <p:txBody>
          <a:bodyPr wrap="none">
            <a:spAutoFit/>
          </a:bodyPr>
          <a:lstStyle/>
          <a:p>
            <a:r>
              <a:rPr lang="mr-IN" sz="2800" dirty="0">
                <a:solidFill>
                  <a:schemeClr val="bg1"/>
                </a:solidFill>
                <a:latin typeface="Georgia"/>
                <a:cs typeface="Georgia"/>
              </a:rPr>
              <a:t>……………………………………</a:t>
            </a:r>
            <a:r>
              <a:rPr lang="en-AU" sz="2800" dirty="0">
                <a:solidFill>
                  <a:schemeClr val="bg1"/>
                </a:solidFill>
                <a:latin typeface="Georgia"/>
                <a:cs typeface="Georgia"/>
              </a:rPr>
              <a:t>.</a:t>
            </a:r>
            <a:endParaRPr lang="en-US" sz="2800" dirty="0">
              <a:solidFill>
                <a:schemeClr val="bg1"/>
              </a:solidFill>
              <a:latin typeface="Georgia"/>
              <a:cs typeface="Georgia"/>
            </a:endParaRPr>
          </a:p>
        </p:txBody>
      </p:sp>
      <p:sp>
        <p:nvSpPr>
          <p:cNvPr id="13" name="Rectangle 12"/>
          <p:cNvSpPr/>
          <p:nvPr/>
        </p:nvSpPr>
        <p:spPr>
          <a:xfrm>
            <a:off x="3046367" y="3380235"/>
            <a:ext cx="3952825" cy="523220"/>
          </a:xfrm>
          <a:prstGeom prst="rect">
            <a:avLst/>
          </a:prstGeom>
        </p:spPr>
        <p:txBody>
          <a:bodyPr wrap="none">
            <a:spAutoFit/>
          </a:bodyPr>
          <a:lstStyle/>
          <a:p>
            <a:r>
              <a:rPr lang="mr-IN" sz="2800" dirty="0">
                <a:solidFill>
                  <a:schemeClr val="bg1"/>
                </a:solidFill>
                <a:latin typeface="Georgia"/>
                <a:cs typeface="Georgia"/>
              </a:rPr>
              <a:t>…………………………………</a:t>
            </a:r>
            <a:endParaRPr lang="en-US" sz="2800" dirty="0">
              <a:solidFill>
                <a:schemeClr val="bg1"/>
              </a:solidFill>
              <a:latin typeface="Georgia"/>
              <a:cs typeface="Georgia"/>
            </a:endParaRPr>
          </a:p>
        </p:txBody>
      </p:sp>
      <p:sp>
        <p:nvSpPr>
          <p:cNvPr id="14" name="Rectangle 13"/>
          <p:cNvSpPr/>
          <p:nvPr/>
        </p:nvSpPr>
        <p:spPr>
          <a:xfrm>
            <a:off x="3051829" y="632756"/>
            <a:ext cx="3952825" cy="523220"/>
          </a:xfrm>
          <a:prstGeom prst="rect">
            <a:avLst/>
          </a:prstGeom>
        </p:spPr>
        <p:txBody>
          <a:bodyPr wrap="none">
            <a:spAutoFit/>
          </a:bodyPr>
          <a:lstStyle/>
          <a:p>
            <a:r>
              <a:rPr lang="mr-IN" sz="2800" dirty="0">
                <a:solidFill>
                  <a:schemeClr val="bg1"/>
                </a:solidFill>
                <a:latin typeface="Georgia"/>
                <a:cs typeface="Georgia"/>
              </a:rPr>
              <a:t>…………………………………</a:t>
            </a:r>
            <a:endParaRPr lang="en-US" sz="2800" dirty="0">
              <a:solidFill>
                <a:schemeClr val="bg1"/>
              </a:solidFill>
              <a:latin typeface="Georgia"/>
              <a:cs typeface="Georgia"/>
            </a:endParaRPr>
          </a:p>
        </p:txBody>
      </p:sp>
      <p:pic>
        <p:nvPicPr>
          <p:cNvPr id="16" name="Picture 15" descr="A close up of a sign&#10;&#10;Description automatically generated">
            <a:extLst>
              <a:ext uri="{FF2B5EF4-FFF2-40B4-BE49-F238E27FC236}">
                <a16:creationId xmlns:a16="http://schemas.microsoft.com/office/drawing/2014/main" id="{E7EA5F13-48EF-D841-BF13-5CFD97DED08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51642" y="311325"/>
            <a:ext cx="7823007" cy="44004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604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8656" y="0"/>
            <a:ext cx="6515343" cy="5143500"/>
          </a:xfrm>
          <a:prstGeom prst="rect">
            <a:avLst/>
          </a:prstGeom>
          <a:solidFill>
            <a:srgbClr val="17B5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2"/>
          <p:cNvSpPr>
            <a:spLocks noGrp="1"/>
          </p:cNvSpPr>
          <p:nvPr/>
        </p:nvSpPr>
        <p:spPr>
          <a:xfrm>
            <a:off x="214512" y="1247219"/>
            <a:ext cx="2495366" cy="720161"/>
          </a:xfrm>
          <a:prstGeom prst="rect">
            <a:avLst/>
          </a:prstGeom>
        </p:spPr>
        <p:txBody>
          <a:bodyPr>
            <a:normAutofit fontScale="62500" lnSpcReduction="20000"/>
          </a:bodyPr>
          <a:lstStyle>
            <a:lvl1pPr marL="0" indent="0" algn="l" defTabSz="457200" rtl="0" eaLnBrk="1" latinLnBrk="0" hangingPunct="1">
              <a:spcBef>
                <a:spcPct val="20000"/>
              </a:spcBef>
              <a:buFont typeface="Arial"/>
              <a:buNone/>
              <a:defRPr sz="2800" b="0" i="1" kern="1200">
                <a:solidFill>
                  <a:srgbClr val="2B3990"/>
                </a:solidFill>
                <a:latin typeface="Georgia"/>
                <a:ea typeface="+mn-ea"/>
                <a:cs typeface="Georgi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kern="1200" dirty="0"/>
              <a:t>Understand, choose, and compare</a:t>
            </a:r>
            <a:r>
              <a:rPr lang="mr-IN" kern="1200" dirty="0"/>
              <a:t>…</a:t>
            </a:r>
            <a:endParaRPr lang="en-US" kern="1200" dirty="0"/>
          </a:p>
        </p:txBody>
      </p:sp>
      <p:sp>
        <p:nvSpPr>
          <p:cNvPr id="6" name="Title 1"/>
          <p:cNvSpPr>
            <a:spLocks noGrp="1"/>
          </p:cNvSpPr>
          <p:nvPr/>
        </p:nvSpPr>
        <p:spPr>
          <a:xfrm>
            <a:off x="214512" y="913523"/>
            <a:ext cx="2495366" cy="322931"/>
          </a:xfrm>
          <a:prstGeom prst="rect">
            <a:avLst/>
          </a:prstGeom>
        </p:spPr>
        <p:txBody>
          <a:bodyPr anchor="t" anchorCtr="0">
            <a:normAutofit/>
          </a:bodyPr>
          <a:lstStyle>
            <a:lvl1pPr algn="l" defTabSz="457200" rtl="0" eaLnBrk="1" latinLnBrk="0" hangingPunct="1">
              <a:spcBef>
                <a:spcPct val="0"/>
              </a:spcBef>
              <a:buNone/>
              <a:defRPr sz="1000" kern="1200" cap="all">
                <a:solidFill>
                  <a:srgbClr val="2B3990"/>
                </a:solidFill>
                <a:latin typeface="Tahoma"/>
                <a:ea typeface="+mj-ea"/>
                <a:cs typeface="Tahoma"/>
              </a:defRPr>
            </a:lvl1pPr>
          </a:lstStyle>
          <a:p>
            <a:r>
              <a:rPr lang="en-US" kern="1200" dirty="0">
                <a:latin typeface="Verdana" panose="020B0604030504040204" pitchFamily="34" charset="0"/>
                <a:cs typeface="Gotham Book"/>
              </a:rPr>
              <a:t>HISTORIC DATA</a:t>
            </a:r>
          </a:p>
        </p:txBody>
      </p:sp>
      <p:pic>
        <p:nvPicPr>
          <p:cNvPr id="8" name="Picture 7" descr="RENEW_RGB_Primary_Logo_V2.eps"/>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3120" y="4587608"/>
            <a:ext cx="1482860" cy="248317"/>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id="{EB052438-3151-F442-8151-08D04B65732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48079" y="133502"/>
            <a:ext cx="4876496" cy="48764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9586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8656" y="0"/>
            <a:ext cx="6515343" cy="5143500"/>
          </a:xfrm>
          <a:prstGeom prst="rect">
            <a:avLst/>
          </a:prstGeom>
          <a:solidFill>
            <a:srgbClr val="17B5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2"/>
          <p:cNvSpPr>
            <a:spLocks noGrp="1"/>
          </p:cNvSpPr>
          <p:nvPr/>
        </p:nvSpPr>
        <p:spPr>
          <a:xfrm>
            <a:off x="214512" y="1247219"/>
            <a:ext cx="2495366" cy="720161"/>
          </a:xfrm>
          <a:prstGeom prst="rect">
            <a:avLst/>
          </a:prstGeom>
        </p:spPr>
        <p:txBody>
          <a:bodyPr>
            <a:normAutofit fontScale="62500" lnSpcReduction="20000"/>
          </a:bodyPr>
          <a:lstStyle>
            <a:lvl1pPr marL="0" indent="0" algn="l" defTabSz="457200" rtl="0" eaLnBrk="1" latinLnBrk="0" hangingPunct="1">
              <a:spcBef>
                <a:spcPct val="20000"/>
              </a:spcBef>
              <a:buFont typeface="Arial"/>
              <a:buNone/>
              <a:defRPr sz="2800" b="0" i="1" kern="1200">
                <a:solidFill>
                  <a:srgbClr val="2B3990"/>
                </a:solidFill>
                <a:latin typeface="Georgia"/>
                <a:ea typeface="+mn-ea"/>
                <a:cs typeface="Georgi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kern="1200" dirty="0"/>
              <a:t>Understand, choose, and compare</a:t>
            </a:r>
            <a:r>
              <a:rPr lang="mr-IN" kern="1200" dirty="0"/>
              <a:t>…</a:t>
            </a:r>
            <a:endParaRPr lang="en-US" kern="1200" dirty="0"/>
          </a:p>
        </p:txBody>
      </p:sp>
      <p:sp>
        <p:nvSpPr>
          <p:cNvPr id="6" name="Title 1"/>
          <p:cNvSpPr>
            <a:spLocks noGrp="1"/>
          </p:cNvSpPr>
          <p:nvPr/>
        </p:nvSpPr>
        <p:spPr>
          <a:xfrm>
            <a:off x="214512" y="913523"/>
            <a:ext cx="2495366" cy="322931"/>
          </a:xfrm>
          <a:prstGeom prst="rect">
            <a:avLst/>
          </a:prstGeom>
        </p:spPr>
        <p:txBody>
          <a:bodyPr anchor="t" anchorCtr="0">
            <a:normAutofit/>
          </a:bodyPr>
          <a:lstStyle>
            <a:lvl1pPr algn="l" defTabSz="457200" rtl="0" eaLnBrk="1" latinLnBrk="0" hangingPunct="1">
              <a:spcBef>
                <a:spcPct val="0"/>
              </a:spcBef>
              <a:buNone/>
              <a:defRPr sz="1000" kern="1200" cap="all">
                <a:solidFill>
                  <a:srgbClr val="2B3990"/>
                </a:solidFill>
                <a:latin typeface="Tahoma"/>
                <a:ea typeface="+mj-ea"/>
                <a:cs typeface="Tahoma"/>
              </a:defRPr>
            </a:lvl1pPr>
          </a:lstStyle>
          <a:p>
            <a:r>
              <a:rPr lang="en-US" kern="1200" dirty="0">
                <a:latin typeface="Verdana" panose="020B0604030504040204" pitchFamily="34" charset="0"/>
                <a:cs typeface="Gotham Book"/>
              </a:rPr>
              <a:t>HISTORIC DATA</a:t>
            </a:r>
          </a:p>
        </p:txBody>
      </p:sp>
      <p:pic>
        <p:nvPicPr>
          <p:cNvPr id="8" name="Picture 7" descr="RENEW_RGB_Primary_Logo_V2.eps"/>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3120" y="4587608"/>
            <a:ext cx="1482860" cy="248317"/>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47F31333-06DB-D049-8304-F57E87102A1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08693" y="117811"/>
            <a:ext cx="6155267" cy="49078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74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8656" y="0"/>
            <a:ext cx="6515343" cy="5143500"/>
          </a:xfrm>
          <a:prstGeom prst="rect">
            <a:avLst/>
          </a:prstGeom>
          <a:solidFill>
            <a:srgbClr val="17B5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2"/>
          <p:cNvSpPr>
            <a:spLocks noGrp="1"/>
          </p:cNvSpPr>
          <p:nvPr/>
        </p:nvSpPr>
        <p:spPr>
          <a:xfrm>
            <a:off x="214512" y="1247219"/>
            <a:ext cx="2495366" cy="720161"/>
          </a:xfrm>
          <a:prstGeom prst="rect">
            <a:avLst/>
          </a:prstGeom>
        </p:spPr>
        <p:txBody>
          <a:bodyPr>
            <a:normAutofit fontScale="62500" lnSpcReduction="20000"/>
          </a:bodyPr>
          <a:lstStyle>
            <a:lvl1pPr marL="0" indent="0" algn="l" defTabSz="457200" rtl="0" eaLnBrk="1" latinLnBrk="0" hangingPunct="1">
              <a:spcBef>
                <a:spcPct val="20000"/>
              </a:spcBef>
              <a:buFont typeface="Arial"/>
              <a:buNone/>
              <a:defRPr sz="2800" b="0" i="1" kern="1200">
                <a:solidFill>
                  <a:srgbClr val="2B3990"/>
                </a:solidFill>
                <a:latin typeface="Georgia"/>
                <a:ea typeface="+mn-ea"/>
                <a:cs typeface="Georgi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kern="1200" dirty="0"/>
              <a:t>Understand, choose, and compare</a:t>
            </a:r>
            <a:r>
              <a:rPr lang="mr-IN" kern="1200" dirty="0"/>
              <a:t>…</a:t>
            </a:r>
            <a:endParaRPr lang="en-US" kern="1200" dirty="0"/>
          </a:p>
        </p:txBody>
      </p:sp>
      <p:sp>
        <p:nvSpPr>
          <p:cNvPr id="6" name="Title 1"/>
          <p:cNvSpPr>
            <a:spLocks noGrp="1"/>
          </p:cNvSpPr>
          <p:nvPr/>
        </p:nvSpPr>
        <p:spPr>
          <a:xfrm>
            <a:off x="214512" y="913523"/>
            <a:ext cx="2495366" cy="322931"/>
          </a:xfrm>
          <a:prstGeom prst="rect">
            <a:avLst/>
          </a:prstGeom>
        </p:spPr>
        <p:txBody>
          <a:bodyPr anchor="t" anchorCtr="0">
            <a:normAutofit/>
          </a:bodyPr>
          <a:lstStyle>
            <a:lvl1pPr algn="l" defTabSz="457200" rtl="0" eaLnBrk="1" latinLnBrk="0" hangingPunct="1">
              <a:spcBef>
                <a:spcPct val="0"/>
              </a:spcBef>
              <a:buNone/>
              <a:defRPr sz="1000" kern="1200" cap="all">
                <a:solidFill>
                  <a:srgbClr val="2B3990"/>
                </a:solidFill>
                <a:latin typeface="Tahoma"/>
                <a:ea typeface="+mj-ea"/>
                <a:cs typeface="Tahoma"/>
              </a:defRPr>
            </a:lvl1pPr>
          </a:lstStyle>
          <a:p>
            <a:r>
              <a:rPr lang="en-US" kern="1200" dirty="0">
                <a:latin typeface="Verdana" panose="020B0604030504040204" pitchFamily="34" charset="0"/>
                <a:cs typeface="Gotham Book"/>
              </a:rPr>
              <a:t>HISTORIC DATA</a:t>
            </a:r>
          </a:p>
        </p:txBody>
      </p:sp>
      <p:pic>
        <p:nvPicPr>
          <p:cNvPr id="8" name="Picture 7" descr="RENEW_RGB_Primary_Logo_V2.eps"/>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3120" y="4587608"/>
            <a:ext cx="1482860" cy="248317"/>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3C9D4AB8-9567-734E-BBDD-10241B615E1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063" y="463584"/>
            <a:ext cx="9085874" cy="39319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1123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8656" y="0"/>
            <a:ext cx="6515343" cy="5143500"/>
          </a:xfrm>
          <a:prstGeom prst="rect">
            <a:avLst/>
          </a:prstGeom>
          <a:solidFill>
            <a:srgbClr val="17B5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2"/>
          <p:cNvSpPr>
            <a:spLocks noGrp="1"/>
          </p:cNvSpPr>
          <p:nvPr/>
        </p:nvSpPr>
        <p:spPr>
          <a:xfrm>
            <a:off x="214512" y="1247219"/>
            <a:ext cx="2495366" cy="720161"/>
          </a:xfrm>
          <a:prstGeom prst="rect">
            <a:avLst/>
          </a:prstGeom>
        </p:spPr>
        <p:txBody>
          <a:bodyPr>
            <a:normAutofit fontScale="62500" lnSpcReduction="20000"/>
          </a:bodyPr>
          <a:lstStyle>
            <a:lvl1pPr marL="0" indent="0" algn="l" defTabSz="457200" rtl="0" eaLnBrk="1" latinLnBrk="0" hangingPunct="1">
              <a:spcBef>
                <a:spcPct val="20000"/>
              </a:spcBef>
              <a:buFont typeface="Arial"/>
              <a:buNone/>
              <a:defRPr sz="2800" b="0" i="1" kern="1200">
                <a:solidFill>
                  <a:srgbClr val="2B3990"/>
                </a:solidFill>
                <a:latin typeface="Georgia"/>
                <a:ea typeface="+mn-ea"/>
                <a:cs typeface="Georgi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kern="1200" dirty="0"/>
              <a:t>Understand, choose, and compare</a:t>
            </a:r>
            <a:r>
              <a:rPr lang="mr-IN" kern="1200" dirty="0"/>
              <a:t>…</a:t>
            </a:r>
            <a:endParaRPr lang="en-US" kern="1200" dirty="0"/>
          </a:p>
        </p:txBody>
      </p:sp>
      <p:sp>
        <p:nvSpPr>
          <p:cNvPr id="6" name="Title 1"/>
          <p:cNvSpPr>
            <a:spLocks noGrp="1"/>
          </p:cNvSpPr>
          <p:nvPr/>
        </p:nvSpPr>
        <p:spPr>
          <a:xfrm>
            <a:off x="214512" y="913523"/>
            <a:ext cx="2495366" cy="322931"/>
          </a:xfrm>
          <a:prstGeom prst="rect">
            <a:avLst/>
          </a:prstGeom>
        </p:spPr>
        <p:txBody>
          <a:bodyPr anchor="t" anchorCtr="0">
            <a:normAutofit/>
          </a:bodyPr>
          <a:lstStyle>
            <a:lvl1pPr algn="l" defTabSz="457200" rtl="0" eaLnBrk="1" latinLnBrk="0" hangingPunct="1">
              <a:spcBef>
                <a:spcPct val="0"/>
              </a:spcBef>
              <a:buNone/>
              <a:defRPr sz="1000" kern="1200" cap="all">
                <a:solidFill>
                  <a:srgbClr val="2B3990"/>
                </a:solidFill>
                <a:latin typeface="Tahoma"/>
                <a:ea typeface="+mj-ea"/>
                <a:cs typeface="Tahoma"/>
              </a:defRPr>
            </a:lvl1pPr>
          </a:lstStyle>
          <a:p>
            <a:r>
              <a:rPr lang="en-US" kern="1200" dirty="0">
                <a:latin typeface="Verdana" panose="020B0604030504040204" pitchFamily="34" charset="0"/>
                <a:cs typeface="Gotham Book"/>
              </a:rPr>
              <a:t>HISTORIC DATA</a:t>
            </a:r>
          </a:p>
        </p:txBody>
      </p:sp>
      <p:pic>
        <p:nvPicPr>
          <p:cNvPr id="8" name="Picture 7" descr="RENEW_RGB_Primary_Logo_V2.eps"/>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3120" y="4587608"/>
            <a:ext cx="1482860" cy="248317"/>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69488765-7F6E-4443-B663-73D48B5E480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81347" y="180228"/>
            <a:ext cx="4016142" cy="3151592"/>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3C9D4AB8-9567-734E-BBDD-10241B615E1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07552" y="3242048"/>
            <a:ext cx="2928020" cy="17212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978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8656" y="0"/>
            <a:ext cx="6515343" cy="5143500"/>
          </a:xfrm>
          <a:prstGeom prst="rect">
            <a:avLst/>
          </a:prstGeom>
          <a:solidFill>
            <a:srgbClr val="17B5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2"/>
          <p:cNvSpPr>
            <a:spLocks noGrp="1"/>
          </p:cNvSpPr>
          <p:nvPr/>
        </p:nvSpPr>
        <p:spPr>
          <a:xfrm>
            <a:off x="214512" y="1247219"/>
            <a:ext cx="2495366" cy="720161"/>
          </a:xfrm>
          <a:prstGeom prst="rect">
            <a:avLst/>
          </a:prstGeom>
        </p:spPr>
        <p:txBody>
          <a:bodyPr>
            <a:normAutofit fontScale="85000" lnSpcReduction="20000"/>
          </a:bodyPr>
          <a:lstStyle>
            <a:lvl1pPr marL="0" indent="0" algn="l" defTabSz="457200" rtl="0" eaLnBrk="1" latinLnBrk="0" hangingPunct="1">
              <a:spcBef>
                <a:spcPct val="20000"/>
              </a:spcBef>
              <a:buFont typeface="Arial"/>
              <a:buNone/>
              <a:defRPr sz="2800" b="0" i="1" kern="1200">
                <a:solidFill>
                  <a:srgbClr val="2B3990"/>
                </a:solidFill>
                <a:latin typeface="Georgia"/>
                <a:ea typeface="+mn-ea"/>
                <a:cs typeface="Georgi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kern="1200" dirty="0"/>
              <a:t>React and respond</a:t>
            </a:r>
            <a:r>
              <a:rPr lang="mr-IN" kern="1200" dirty="0"/>
              <a:t>…</a:t>
            </a:r>
            <a:endParaRPr lang="en-US" kern="1200" dirty="0"/>
          </a:p>
        </p:txBody>
      </p:sp>
      <p:sp>
        <p:nvSpPr>
          <p:cNvPr id="6" name="Title 1"/>
          <p:cNvSpPr>
            <a:spLocks noGrp="1"/>
          </p:cNvSpPr>
          <p:nvPr/>
        </p:nvSpPr>
        <p:spPr>
          <a:xfrm>
            <a:off x="214512" y="913523"/>
            <a:ext cx="2495366" cy="322931"/>
          </a:xfrm>
          <a:prstGeom prst="rect">
            <a:avLst/>
          </a:prstGeom>
        </p:spPr>
        <p:txBody>
          <a:bodyPr anchor="t" anchorCtr="0">
            <a:normAutofit/>
          </a:bodyPr>
          <a:lstStyle>
            <a:lvl1pPr algn="l" defTabSz="457200" rtl="0" eaLnBrk="1" latinLnBrk="0" hangingPunct="1">
              <a:spcBef>
                <a:spcPct val="0"/>
              </a:spcBef>
              <a:buNone/>
              <a:defRPr sz="1000" kern="1200" cap="all">
                <a:solidFill>
                  <a:srgbClr val="2B3990"/>
                </a:solidFill>
                <a:latin typeface="Tahoma"/>
                <a:ea typeface="+mj-ea"/>
                <a:cs typeface="Tahoma"/>
              </a:defRPr>
            </a:lvl1pPr>
          </a:lstStyle>
          <a:p>
            <a:r>
              <a:rPr lang="en-US" kern="1200" dirty="0">
                <a:latin typeface="Verdana" panose="020B0604030504040204" pitchFamily="34" charset="0"/>
                <a:cs typeface="Gotham Book"/>
              </a:rPr>
              <a:t>REAL TIME DATA</a:t>
            </a:r>
          </a:p>
        </p:txBody>
      </p:sp>
      <p:pic>
        <p:nvPicPr>
          <p:cNvPr id="8" name="Picture 7" descr="RENEW_RGB_Primary_Logo_V2.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3120" y="4587608"/>
            <a:ext cx="1482860" cy="248317"/>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99284" y="1790216"/>
            <a:ext cx="1645196" cy="1643875"/>
          </a:xfrm>
          <a:prstGeom prst="ellipse">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542766" y="3387000"/>
            <a:ext cx="1645196" cy="1642334"/>
          </a:xfrm>
          <a:prstGeom prst="ellipse">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305211" y="291880"/>
            <a:ext cx="1656833" cy="1656856"/>
          </a:xfrm>
          <a:prstGeom prst="ellipse">
            <a:avLst/>
          </a:prstGeom>
        </p:spPr>
      </p:pic>
      <p:sp>
        <p:nvSpPr>
          <p:cNvPr id="9" name="Text Placeholder 6"/>
          <p:cNvSpPr>
            <a:spLocks noGrp="1"/>
          </p:cNvSpPr>
          <p:nvPr/>
        </p:nvSpPr>
        <p:spPr>
          <a:xfrm>
            <a:off x="3051828" y="644428"/>
            <a:ext cx="2607291" cy="1194706"/>
          </a:xfrm>
          <a:prstGeom prst="rect">
            <a:avLst/>
          </a:prstGeom>
        </p:spPr>
        <p:txBody>
          <a:bodyPr>
            <a:normAutofit/>
          </a:bodyPr>
          <a:lstStyle>
            <a:lvl1pPr marL="0" indent="0" algn="l" defTabSz="457200" rtl="0" eaLnBrk="1" latinLnBrk="0" hangingPunct="1">
              <a:spcBef>
                <a:spcPct val="20000"/>
              </a:spcBef>
              <a:buFont typeface="Arial"/>
              <a:buNone/>
              <a:defRPr sz="1200" kern="1200">
                <a:solidFill>
                  <a:schemeClr val="bg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latin typeface="Verdana" panose="020B0604030504040204" pitchFamily="34" charset="0"/>
                <a:cs typeface="Gotham Book"/>
              </a:rPr>
              <a:t>Help consumers understand their consumption in the moment and identify inefficient appliances and practices</a:t>
            </a:r>
            <a:endParaRPr lang="en-US" kern="1200" dirty="0">
              <a:latin typeface="Verdana" panose="020B0604030504040204" pitchFamily="34" charset="0"/>
              <a:cs typeface="Gotham Book"/>
            </a:endParaRPr>
          </a:p>
        </p:txBody>
      </p:sp>
      <p:sp>
        <p:nvSpPr>
          <p:cNvPr id="10" name="Text Placeholder 7"/>
          <p:cNvSpPr>
            <a:spLocks noGrp="1"/>
          </p:cNvSpPr>
          <p:nvPr/>
        </p:nvSpPr>
        <p:spPr>
          <a:xfrm>
            <a:off x="6033598" y="2242542"/>
            <a:ext cx="2843523" cy="1194706"/>
          </a:xfrm>
          <a:prstGeom prst="rect">
            <a:avLst/>
          </a:prstGeom>
        </p:spPr>
        <p:txBody>
          <a:bodyPr>
            <a:normAutofit/>
          </a:bodyPr>
          <a:lstStyle>
            <a:lvl1pPr marL="0" indent="0" algn="r" defTabSz="457200" rtl="0" eaLnBrk="1" latinLnBrk="0" hangingPunct="1">
              <a:spcBef>
                <a:spcPct val="20000"/>
              </a:spcBef>
              <a:buFont typeface="Arial"/>
              <a:buNone/>
              <a:defRPr sz="1200" kern="1200">
                <a:solidFill>
                  <a:schemeClr val="bg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latin typeface="Verdana" panose="020B0604030504040204" pitchFamily="34" charset="0"/>
                <a:cs typeface="Gotham Book"/>
              </a:rPr>
              <a:t>Enhance energy audits with demonstrations of appliance usage and consumption</a:t>
            </a:r>
          </a:p>
        </p:txBody>
      </p:sp>
      <p:sp>
        <p:nvSpPr>
          <p:cNvPr id="11" name="Text Placeholder 8"/>
          <p:cNvSpPr>
            <a:spLocks noGrp="1"/>
          </p:cNvSpPr>
          <p:nvPr/>
        </p:nvSpPr>
        <p:spPr>
          <a:xfrm>
            <a:off x="3051829" y="3830983"/>
            <a:ext cx="2558596" cy="1194706"/>
          </a:xfrm>
          <a:prstGeom prst="rect">
            <a:avLst/>
          </a:prstGeom>
        </p:spPr>
        <p:txBody>
          <a:bodyPr>
            <a:normAutofit/>
          </a:bodyPr>
          <a:lstStyle>
            <a:lvl1pPr marL="0" indent="0" algn="l" defTabSz="457200" rtl="0" eaLnBrk="1" latinLnBrk="0" hangingPunct="1">
              <a:spcBef>
                <a:spcPct val="20000"/>
              </a:spcBef>
              <a:buFont typeface="Arial"/>
              <a:buNone/>
              <a:defRPr sz="1200" kern="1200">
                <a:solidFill>
                  <a:schemeClr val="bg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latin typeface="Verdana" panose="020B0604030504040204" pitchFamily="34" charset="0"/>
                <a:cs typeface="Gotham Book"/>
              </a:rPr>
              <a:t>Add value to demand response, load control, responsive energy management services</a:t>
            </a:r>
            <a:endParaRPr lang="en-AU" kern="1200" dirty="0">
              <a:latin typeface="Verdana" panose="020B0604030504040204" pitchFamily="34" charset="0"/>
              <a:cs typeface="Gotham Book"/>
            </a:endParaRPr>
          </a:p>
          <a:p>
            <a:endParaRPr lang="en-US" kern="1200" dirty="0"/>
          </a:p>
        </p:txBody>
      </p:sp>
      <p:sp>
        <p:nvSpPr>
          <p:cNvPr id="7" name="Rectangle 6"/>
          <p:cNvSpPr/>
          <p:nvPr/>
        </p:nvSpPr>
        <p:spPr>
          <a:xfrm>
            <a:off x="4575032" y="1748058"/>
            <a:ext cx="4338898" cy="523220"/>
          </a:xfrm>
          <a:prstGeom prst="rect">
            <a:avLst/>
          </a:prstGeom>
        </p:spPr>
        <p:txBody>
          <a:bodyPr wrap="none">
            <a:spAutoFit/>
          </a:bodyPr>
          <a:lstStyle/>
          <a:p>
            <a:r>
              <a:rPr lang="mr-IN" sz="2800" dirty="0">
                <a:solidFill>
                  <a:schemeClr val="bg1"/>
                </a:solidFill>
                <a:latin typeface="Georgia"/>
                <a:cs typeface="Georgia"/>
              </a:rPr>
              <a:t>……………………………………</a:t>
            </a:r>
            <a:r>
              <a:rPr lang="en-AU" sz="2800" dirty="0">
                <a:solidFill>
                  <a:schemeClr val="bg1"/>
                </a:solidFill>
                <a:latin typeface="Georgia"/>
                <a:cs typeface="Georgia"/>
              </a:rPr>
              <a:t>.</a:t>
            </a:r>
            <a:endParaRPr lang="en-US" sz="2800" dirty="0">
              <a:solidFill>
                <a:schemeClr val="bg1"/>
              </a:solidFill>
              <a:latin typeface="Georgia"/>
              <a:cs typeface="Georgia"/>
            </a:endParaRPr>
          </a:p>
        </p:txBody>
      </p:sp>
      <p:sp>
        <p:nvSpPr>
          <p:cNvPr id="13" name="Rectangle 12"/>
          <p:cNvSpPr/>
          <p:nvPr/>
        </p:nvSpPr>
        <p:spPr>
          <a:xfrm>
            <a:off x="3046367" y="3380235"/>
            <a:ext cx="3952825" cy="523220"/>
          </a:xfrm>
          <a:prstGeom prst="rect">
            <a:avLst/>
          </a:prstGeom>
        </p:spPr>
        <p:txBody>
          <a:bodyPr wrap="none">
            <a:spAutoFit/>
          </a:bodyPr>
          <a:lstStyle/>
          <a:p>
            <a:r>
              <a:rPr lang="mr-IN" sz="2800" dirty="0">
                <a:solidFill>
                  <a:schemeClr val="bg1"/>
                </a:solidFill>
                <a:latin typeface="Georgia"/>
                <a:cs typeface="Georgia"/>
              </a:rPr>
              <a:t>…………………………………</a:t>
            </a:r>
            <a:endParaRPr lang="en-US" sz="2800" dirty="0">
              <a:solidFill>
                <a:schemeClr val="bg1"/>
              </a:solidFill>
              <a:latin typeface="Georgia"/>
              <a:cs typeface="Georgia"/>
            </a:endParaRPr>
          </a:p>
        </p:txBody>
      </p:sp>
      <p:sp>
        <p:nvSpPr>
          <p:cNvPr id="14" name="Rectangle 13"/>
          <p:cNvSpPr/>
          <p:nvPr/>
        </p:nvSpPr>
        <p:spPr>
          <a:xfrm>
            <a:off x="3051829" y="188746"/>
            <a:ext cx="3952825" cy="523220"/>
          </a:xfrm>
          <a:prstGeom prst="rect">
            <a:avLst/>
          </a:prstGeom>
        </p:spPr>
        <p:txBody>
          <a:bodyPr wrap="none">
            <a:spAutoFit/>
          </a:bodyPr>
          <a:lstStyle/>
          <a:p>
            <a:r>
              <a:rPr lang="mr-IN" sz="2800" dirty="0">
                <a:solidFill>
                  <a:schemeClr val="bg1"/>
                </a:solidFill>
                <a:latin typeface="Georgia"/>
                <a:cs typeface="Georgia"/>
              </a:rPr>
              <a:t>…………………………………</a:t>
            </a:r>
            <a:endParaRPr lang="en-US" sz="2800" dirty="0">
              <a:solidFill>
                <a:schemeClr val="bg1"/>
              </a:solidFill>
              <a:latin typeface="Georgia"/>
              <a:cs typeface="Georgia"/>
            </a:endParaRPr>
          </a:p>
        </p:txBody>
      </p:sp>
    </p:spTree>
    <p:extLst>
      <p:ext uri="{BB962C8B-B14F-4D97-AF65-F5344CB8AC3E}">
        <p14:creationId xmlns:p14="http://schemas.microsoft.com/office/powerpoint/2010/main" val="57933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cene3d>
          <a:camera prst="orthographicFront"/>
          <a:lightRig rig="threePt" dir="t"/>
        </a:scene3d>
        <a:sp3d>
          <a:bevelT/>
        </a:sp3d>
      </a:spPr>
      <a:bodyPr>
        <a:normAutofit/>
      </a:bodyP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new Powerpoint Template" id="{58DAD0D7-E02A-485C-AA08-AC56D719CE8E}" vid="{83D09FCA-D7A7-402B-A441-56540F4469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TotalTime>
  <Words>552</Words>
  <Application>Microsoft Macintosh PowerPoint</Application>
  <PresentationFormat>On-screen Show (16:9)</PresentationFormat>
  <Paragraphs>81</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Arial</vt:lpstr>
      <vt:lpstr>Verdana</vt:lpstr>
      <vt:lpstr>Tahoma</vt:lpstr>
      <vt:lpstr>Georgia</vt:lpstr>
      <vt:lpstr>Office Theme</vt:lpstr>
      <vt:lpstr>With great data comes great opportunity Real examples and future possibilities of consumer energy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 great data comes great opportunity Real examples and future possibilities of consumer energy data</dc:title>
  <dc:creator>Dean Lombard</dc:creator>
  <cp:lastModifiedBy>Dean Lombard</cp:lastModifiedBy>
  <cp:revision>1</cp:revision>
  <dcterms:created xsi:type="dcterms:W3CDTF">2019-02-18T02:41:24Z</dcterms:created>
  <dcterms:modified xsi:type="dcterms:W3CDTF">2019-02-18T13:51:15Z</dcterms:modified>
</cp:coreProperties>
</file>