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95" r:id="rId3"/>
    <p:sldId id="294" r:id="rId4"/>
    <p:sldId id="258" r:id="rId5"/>
    <p:sldId id="259" r:id="rId6"/>
    <p:sldId id="265" r:id="rId7"/>
    <p:sldId id="257" r:id="rId8"/>
    <p:sldId id="266" r:id="rId9"/>
    <p:sldId id="271" r:id="rId10"/>
    <p:sldId id="297" r:id="rId11"/>
    <p:sldId id="267" r:id="rId12"/>
    <p:sldId id="292" r:id="rId13"/>
    <p:sldId id="261" r:id="rId14"/>
    <p:sldId id="262" r:id="rId15"/>
    <p:sldId id="288" r:id="rId16"/>
    <p:sldId id="263" r:id="rId17"/>
    <p:sldId id="264" r:id="rId18"/>
    <p:sldId id="290" r:id="rId19"/>
    <p:sldId id="289" r:id="rId20"/>
    <p:sldId id="268" r:id="rId21"/>
    <p:sldId id="286" r:id="rId22"/>
    <p:sldId id="298" r:id="rId23"/>
    <p:sldId id="291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9960" autoAdjust="0"/>
    <p:restoredTop sz="93699" autoAdjust="0"/>
  </p:normalViewPr>
  <p:slideViewPr>
    <p:cSldViewPr snapToGrid="0">
      <p:cViewPr varScale="1">
        <p:scale>
          <a:sx n="73" d="100"/>
          <a:sy n="73" d="100"/>
        </p:scale>
        <p:origin x="9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Electricity Retail Price Index, 2000 - 2018, AER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4175864995111227E-2"/>
          <c:y val="8.445580104935646E-2"/>
          <c:w val="0.92864621964974303"/>
          <c:h val="0.75760918749630757"/>
        </c:manualLayout>
      </c:layout>
      <c:lineChart>
        <c:grouping val="standard"/>
        <c:varyColors val="0"/>
        <c:ser>
          <c:idx val="0"/>
          <c:order val="0"/>
          <c:tx>
            <c:strRef>
              <c:f>Sheet1!$B$3</c:f>
              <c:strCache>
                <c:ptCount val="1"/>
                <c:pt idx="0">
                  <c:v>Brisbane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Sheet1!$A$4:$A$22</c:f>
              <c:strCach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strCache>
            </c:strRef>
          </c:cat>
          <c:val>
            <c:numRef>
              <c:f>Sheet1!$B$4:$B$22</c:f>
              <c:numCache>
                <c:formatCode>0</c:formatCode>
                <c:ptCount val="19"/>
                <c:pt idx="0">
                  <c:v>100</c:v>
                </c:pt>
                <c:pt idx="1">
                  <c:v>101.0091582240173</c:v>
                </c:pt>
                <c:pt idx="2">
                  <c:v>100.48512316238127</c:v>
                </c:pt>
                <c:pt idx="3">
                  <c:v>101.77121282373982</c:v>
                </c:pt>
                <c:pt idx="4">
                  <c:v>101.9064958440873</c:v>
                </c:pt>
                <c:pt idx="5">
                  <c:v>101.66032532109354</c:v>
                </c:pt>
                <c:pt idx="6">
                  <c:v>102.49828884325804</c:v>
                </c:pt>
                <c:pt idx="7">
                  <c:v>111.30067468465826</c:v>
                </c:pt>
                <c:pt idx="8">
                  <c:v>114.23415735530727</c:v>
                </c:pt>
                <c:pt idx="9">
                  <c:v>129.38524786704858</c:v>
                </c:pt>
                <c:pt idx="10">
                  <c:v>142.17964285033153</c:v>
                </c:pt>
                <c:pt idx="11">
                  <c:v>145.93649090569011</c:v>
                </c:pt>
                <c:pt idx="12">
                  <c:v>162.72292195508416</c:v>
                </c:pt>
                <c:pt idx="13">
                  <c:v>189.3310860800861</c:v>
                </c:pt>
                <c:pt idx="14">
                  <c:v>190.82819986310744</c:v>
                </c:pt>
                <c:pt idx="15">
                  <c:v>190.70105822618416</c:v>
                </c:pt>
                <c:pt idx="16">
                  <c:v>193.90010837845983</c:v>
                </c:pt>
                <c:pt idx="17">
                  <c:v>197.74643421969409</c:v>
                </c:pt>
                <c:pt idx="18">
                  <c:v>175.36006721496111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E8C-4796-A909-54E6C1E6F931}"/>
            </c:ext>
          </c:extLst>
        </c:ser>
        <c:ser>
          <c:idx val="1"/>
          <c:order val="1"/>
          <c:tx>
            <c:strRef>
              <c:f>Sheet1!$C$3</c:f>
              <c:strCache>
                <c:ptCount val="1"/>
                <c:pt idx="0">
                  <c:v>Sydney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Sheet1!$A$4:$A$22</c:f>
              <c:strCach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strCache>
            </c:strRef>
          </c:cat>
          <c:val>
            <c:numRef>
              <c:f>Sheet1!$C$4:$C$22</c:f>
              <c:numCache>
                <c:formatCode>0</c:formatCode>
                <c:ptCount val="19"/>
                <c:pt idx="0">
                  <c:v>100</c:v>
                </c:pt>
                <c:pt idx="1">
                  <c:v>96.997170781893018</c:v>
                </c:pt>
                <c:pt idx="2">
                  <c:v>96.754207673655671</c:v>
                </c:pt>
                <c:pt idx="3">
                  <c:v>97.37508735150243</c:v>
                </c:pt>
                <c:pt idx="4">
                  <c:v>103.0007489106754</c:v>
                </c:pt>
                <c:pt idx="5">
                  <c:v>107.14699074074072</c:v>
                </c:pt>
                <c:pt idx="6">
                  <c:v>109.06839322120287</c:v>
                </c:pt>
                <c:pt idx="7">
                  <c:v>115.80234679753364</c:v>
                </c:pt>
                <c:pt idx="8">
                  <c:v>120.21679851372406</c:v>
                </c:pt>
                <c:pt idx="9">
                  <c:v>144.40968524434979</c:v>
                </c:pt>
                <c:pt idx="10">
                  <c:v>153.53135456328602</c:v>
                </c:pt>
                <c:pt idx="11">
                  <c:v>170.30919808697587</c:v>
                </c:pt>
                <c:pt idx="12">
                  <c:v>196.27568493150685</c:v>
                </c:pt>
                <c:pt idx="13">
                  <c:v>201.45879940343028</c:v>
                </c:pt>
                <c:pt idx="14">
                  <c:v>182.74768084219306</c:v>
                </c:pt>
                <c:pt idx="15">
                  <c:v>171.23554839369754</c:v>
                </c:pt>
                <c:pt idx="16">
                  <c:v>186.01235406602254</c:v>
                </c:pt>
                <c:pt idx="17">
                  <c:v>210.36728395061726</c:v>
                </c:pt>
                <c:pt idx="18">
                  <c:v>204.70066841034583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E8C-4796-A909-54E6C1E6F931}"/>
            </c:ext>
          </c:extLst>
        </c:ser>
        <c:ser>
          <c:idx val="2"/>
          <c:order val="2"/>
          <c:tx>
            <c:strRef>
              <c:f>Sheet1!$D$3</c:f>
              <c:strCache>
                <c:ptCount val="1"/>
                <c:pt idx="0">
                  <c:v>Melbourne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Sheet1!$A$4:$A$22</c:f>
              <c:strCach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strCache>
            </c:strRef>
          </c:cat>
          <c:val>
            <c:numRef>
              <c:f>Sheet1!$D$4:$D$22</c:f>
              <c:numCache>
                <c:formatCode>0</c:formatCode>
                <c:ptCount val="19"/>
                <c:pt idx="0">
                  <c:v>100</c:v>
                </c:pt>
                <c:pt idx="1">
                  <c:v>106.68788903731914</c:v>
                </c:pt>
                <c:pt idx="2">
                  <c:v>106.64492278534711</c:v>
                </c:pt>
                <c:pt idx="3">
                  <c:v>108.25095240391569</c:v>
                </c:pt>
                <c:pt idx="4">
                  <c:v>104.25972247821164</c:v>
                </c:pt>
                <c:pt idx="5">
                  <c:v>101.46557060060259</c:v>
                </c:pt>
                <c:pt idx="6">
                  <c:v>98.075591859338218</c:v>
                </c:pt>
                <c:pt idx="7">
                  <c:v>98.400488282196093</c:v>
                </c:pt>
                <c:pt idx="8">
                  <c:v>109.31686200954461</c:v>
                </c:pt>
                <c:pt idx="9">
                  <c:v>119.89229030153203</c:v>
                </c:pt>
                <c:pt idx="10">
                  <c:v>139.73500193868409</c:v>
                </c:pt>
                <c:pt idx="11">
                  <c:v>151.92616993643938</c:v>
                </c:pt>
                <c:pt idx="12">
                  <c:v>183.58960494745025</c:v>
                </c:pt>
                <c:pt idx="13">
                  <c:v>190.43908880818748</c:v>
                </c:pt>
                <c:pt idx="14">
                  <c:v>175.05875500074831</c:v>
                </c:pt>
                <c:pt idx="15">
                  <c:v>181.86575617850247</c:v>
                </c:pt>
                <c:pt idx="16">
                  <c:v>175.89092182232307</c:v>
                </c:pt>
                <c:pt idx="17">
                  <c:v>186.83654419831018</c:v>
                </c:pt>
                <c:pt idx="18">
                  <c:v>202.82810029365257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E8C-4796-A909-54E6C1E6F931}"/>
            </c:ext>
          </c:extLst>
        </c:ser>
        <c:ser>
          <c:idx val="3"/>
          <c:order val="3"/>
          <c:tx>
            <c:strRef>
              <c:f>Sheet1!$E$3</c:f>
              <c:strCache>
                <c:ptCount val="1"/>
                <c:pt idx="0">
                  <c:v>Adelaide</c:v>
                </c:pt>
              </c:strCache>
            </c:strRef>
          </c:tx>
          <c:spPr>
            <a:ln w="444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Sheet1!$A$4:$A$22</c:f>
              <c:strCach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strCache>
            </c:strRef>
          </c:cat>
          <c:val>
            <c:numRef>
              <c:f>Sheet1!$E$4:$E$22</c:f>
              <c:numCache>
                <c:formatCode>0</c:formatCode>
                <c:ptCount val="19"/>
                <c:pt idx="0">
                  <c:v>100</c:v>
                </c:pt>
                <c:pt idx="1">
                  <c:v>100.76181289387206</c:v>
                </c:pt>
                <c:pt idx="2">
                  <c:v>100.02998979786314</c:v>
                </c:pt>
                <c:pt idx="3">
                  <c:v>122.8100058399844</c:v>
                </c:pt>
                <c:pt idx="4">
                  <c:v>116.74296684634126</c:v>
                </c:pt>
                <c:pt idx="5">
                  <c:v>110.25199020521907</c:v>
                </c:pt>
                <c:pt idx="6">
                  <c:v>109.03329419078537</c:v>
                </c:pt>
                <c:pt idx="7">
                  <c:v>107.54647654272922</c:v>
                </c:pt>
                <c:pt idx="8">
                  <c:v>114.83257132935934</c:v>
                </c:pt>
                <c:pt idx="9">
                  <c:v>117.64595650156886</c:v>
                </c:pt>
                <c:pt idx="10">
                  <c:v>120.84767191833572</c:v>
                </c:pt>
                <c:pt idx="11">
                  <c:v>144.97194860813701</c:v>
                </c:pt>
                <c:pt idx="12">
                  <c:v>178.22372978424593</c:v>
                </c:pt>
                <c:pt idx="13">
                  <c:v>170.02223924638483</c:v>
                </c:pt>
                <c:pt idx="14">
                  <c:v>168.53117866032554</c:v>
                </c:pt>
                <c:pt idx="15">
                  <c:v>153.09232900869125</c:v>
                </c:pt>
                <c:pt idx="16">
                  <c:v>168.77474181594062</c:v>
                </c:pt>
                <c:pt idx="17">
                  <c:v>205.99280793222232</c:v>
                </c:pt>
                <c:pt idx="18">
                  <c:v>197.93201856325294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E8C-4796-A909-54E6C1E6F931}"/>
            </c:ext>
          </c:extLst>
        </c:ser>
        <c:ser>
          <c:idx val="4"/>
          <c:order val="4"/>
          <c:tx>
            <c:strRef>
              <c:f>Sheet1!$F$3</c:f>
              <c:strCache>
                <c:ptCount val="1"/>
                <c:pt idx="0">
                  <c:v>Hobart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Sheet1!$A$4:$A$22</c:f>
              <c:strCach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strCache>
            </c:strRef>
          </c:cat>
          <c:val>
            <c:numRef>
              <c:f>Sheet1!$F$4:$F$22</c:f>
              <c:numCache>
                <c:formatCode>0</c:formatCode>
                <c:ptCount val="19"/>
                <c:pt idx="0">
                  <c:v>100</c:v>
                </c:pt>
                <c:pt idx="1">
                  <c:v>98.985397850022153</c:v>
                </c:pt>
                <c:pt idx="2">
                  <c:v>100.28598018008954</c:v>
                </c:pt>
                <c:pt idx="3">
                  <c:v>100.8252427184466</c:v>
                </c:pt>
                <c:pt idx="4">
                  <c:v>101.61637365520859</c:v>
                </c:pt>
                <c:pt idx="5">
                  <c:v>99.308986628891276</c:v>
                </c:pt>
                <c:pt idx="6">
                  <c:v>99.731142643764002</c:v>
                </c:pt>
                <c:pt idx="7">
                  <c:v>102.08069429529466</c:v>
                </c:pt>
                <c:pt idx="8">
                  <c:v>114.17601679349252</c:v>
                </c:pt>
                <c:pt idx="9">
                  <c:v>118.62199890634835</c:v>
                </c:pt>
                <c:pt idx="10">
                  <c:v>122.26169461606354</c:v>
                </c:pt>
                <c:pt idx="11">
                  <c:v>143.10679611650488</c:v>
                </c:pt>
                <c:pt idx="12">
                  <c:v>157.47437703873845</c:v>
                </c:pt>
                <c:pt idx="13">
                  <c:v>157.19430723518613</c:v>
                </c:pt>
                <c:pt idx="14">
                  <c:v>134.48755313816855</c:v>
                </c:pt>
                <c:pt idx="15">
                  <c:v>135.66036869322409</c:v>
                </c:pt>
                <c:pt idx="16">
                  <c:v>138.56372322391741</c:v>
                </c:pt>
                <c:pt idx="17">
                  <c:v>137.07848785518689</c:v>
                </c:pt>
                <c:pt idx="18">
                  <c:v>136.21930325528268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CE8C-4796-A909-54E6C1E6F931}"/>
            </c:ext>
          </c:extLst>
        </c:ser>
        <c:ser>
          <c:idx val="5"/>
          <c:order val="5"/>
          <c:tx>
            <c:strRef>
              <c:f>Sheet1!$G$3</c:f>
              <c:strCache>
                <c:ptCount val="1"/>
                <c:pt idx="0">
                  <c:v>Canberra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Sheet1!$A$4:$A$22</c:f>
              <c:strCach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strCache>
            </c:strRef>
          </c:cat>
          <c:val>
            <c:numRef>
              <c:f>Sheet1!$G$4:$G$22</c:f>
              <c:numCache>
                <c:formatCode>0</c:formatCode>
                <c:ptCount val="19"/>
                <c:pt idx="0">
                  <c:v>100</c:v>
                </c:pt>
                <c:pt idx="1">
                  <c:v>101.04592599980053</c:v>
                </c:pt>
                <c:pt idx="2">
                  <c:v>98.314674400007718</c:v>
                </c:pt>
                <c:pt idx="3">
                  <c:v>107.1129207484968</c:v>
                </c:pt>
                <c:pt idx="4">
                  <c:v>105.7860052610427</c:v>
                </c:pt>
                <c:pt idx="5">
                  <c:v>106.72132894614144</c:v>
                </c:pt>
                <c:pt idx="6">
                  <c:v>106.7330390393973</c:v>
                </c:pt>
                <c:pt idx="7">
                  <c:v>123.47431166619357</c:v>
                </c:pt>
                <c:pt idx="8">
                  <c:v>125.13391262944886</c:v>
                </c:pt>
                <c:pt idx="9">
                  <c:v>132.34534519258236</c:v>
                </c:pt>
                <c:pt idx="10">
                  <c:v>131.81919202369593</c:v>
                </c:pt>
                <c:pt idx="11">
                  <c:v>134.0319014412589</c:v>
                </c:pt>
                <c:pt idx="12">
                  <c:v>156.98122957560935</c:v>
                </c:pt>
                <c:pt idx="13">
                  <c:v>158.6742710298102</c:v>
                </c:pt>
                <c:pt idx="14">
                  <c:v>143.17308097035342</c:v>
                </c:pt>
                <c:pt idx="15">
                  <c:v>135.78673121324783</c:v>
                </c:pt>
                <c:pt idx="16">
                  <c:v>142.36561284531763</c:v>
                </c:pt>
                <c:pt idx="17">
                  <c:v>154.1457362566326</c:v>
                </c:pt>
                <c:pt idx="18">
                  <c:v>164.61409048640795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CE8C-4796-A909-54E6C1E6F931}"/>
            </c:ext>
          </c:extLst>
        </c:ser>
        <c:ser>
          <c:idx val="6"/>
          <c:order val="6"/>
          <c:tx>
            <c:strRef>
              <c:f>Sheet1!$H$3</c:f>
              <c:strCache>
                <c:ptCount val="1"/>
                <c:pt idx="0">
                  <c:v>National</c:v>
                </c:pt>
              </c:strCache>
            </c:strRef>
          </c:tx>
          <c:spPr>
            <a:ln w="38100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Sheet1!$A$4:$A$22</c:f>
              <c:strCach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strCache>
            </c:strRef>
          </c:cat>
          <c:val>
            <c:numRef>
              <c:f>Sheet1!$H$4:$H$22</c:f>
              <c:numCache>
                <c:formatCode>0</c:formatCode>
                <c:ptCount val="19"/>
                <c:pt idx="0">
                  <c:v>100</c:v>
                </c:pt>
                <c:pt idx="1">
                  <c:v>100.66568796193177</c:v>
                </c:pt>
                <c:pt idx="2">
                  <c:v>100.11444266422524</c:v>
                </c:pt>
                <c:pt idx="3">
                  <c:v>103.39162213557992</c:v>
                </c:pt>
                <c:pt idx="4">
                  <c:v>103.36290263942411</c:v>
                </c:pt>
                <c:pt idx="5">
                  <c:v>102.83537875581888</c:v>
                </c:pt>
                <c:pt idx="6">
                  <c:v>102.10084033613445</c:v>
                </c:pt>
                <c:pt idx="7">
                  <c:v>105.80098404027524</c:v>
                </c:pt>
                <c:pt idx="8">
                  <c:v>111.02227298686465</c:v>
                </c:pt>
                <c:pt idx="9">
                  <c:v>126.86410385049543</c:v>
                </c:pt>
                <c:pt idx="10">
                  <c:v>138.70901728567077</c:v>
                </c:pt>
                <c:pt idx="11">
                  <c:v>150.84938785133292</c:v>
                </c:pt>
                <c:pt idx="12">
                  <c:v>175.26642287563357</c:v>
                </c:pt>
                <c:pt idx="13">
                  <c:v>182.01438267614739</c:v>
                </c:pt>
                <c:pt idx="14">
                  <c:v>170.13608074808874</c:v>
                </c:pt>
                <c:pt idx="15">
                  <c:v>167.47373949579833</c:v>
                </c:pt>
                <c:pt idx="16">
                  <c:v>173.17011813866316</c:v>
                </c:pt>
                <c:pt idx="17">
                  <c:v>189.58311331714012</c:v>
                </c:pt>
                <c:pt idx="18">
                  <c:v>189.44878391885388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CE8C-4796-A909-54E6C1E6F9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45071240"/>
        <c:axId val="445066976"/>
      </c:lineChart>
      <c:catAx>
        <c:axId val="445071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5066976"/>
        <c:crosses val="autoZero"/>
        <c:auto val="1"/>
        <c:lblAlgn val="ctr"/>
        <c:lblOffset val="100"/>
        <c:noMultiLvlLbl val="0"/>
      </c:catAx>
      <c:valAx>
        <c:axId val="445066976"/>
        <c:scaling>
          <c:orientation val="minMax"/>
          <c:max val="220"/>
          <c:min val="9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5071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0.14233</cdr:x>
      <cdr:y>0.55509</cdr:y>
    </cdr:from>
    <cdr:to>
      <cdr:x>0.32883</cdr:x>
      <cdr:y>0.70599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683656" y="3363686"/>
          <a:ext cx="2206172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AU" sz="3200" dirty="0"/>
            <a:t>Privatisation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FAF4B-70B9-4F43-8CA5-CD2B2C4A0A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7DBF0D-CFAE-495C-902C-5B5F3DB26F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8A591A-2C98-446D-950F-F22897E48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F6EDF-C477-4FAD-8ADC-C452027E703F}" type="datetimeFigureOut">
              <a:rPr lang="en-AU" smtClean="0"/>
              <a:t>3/09/2019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83E7B2-FC20-4092-A62C-8CA2E3E1F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298F17-EA1B-48C7-B307-EC1728D87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CB3DB-ED7D-498A-BE59-5CDEE0C5DE6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95912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3F2DA-A81E-4186-AE9D-BB93900AC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52F0FB-9896-4941-81F5-07092C502E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540426-B855-4E6E-BA19-E075FD6A86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F6EDF-C477-4FAD-8ADC-C452027E703F}" type="datetimeFigureOut">
              <a:rPr lang="en-AU" smtClean="0"/>
              <a:t>3/09/2019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53EA9B-4A6B-4AED-93A4-76D286218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21B444-B88A-460D-A7D1-E5E451C2F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CB3DB-ED7D-498A-BE59-5CDEE0C5DE6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57250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19690F-3F19-412E-A494-4917A2BF3B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42B951-B61C-413A-8D43-39218574A5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1DBAA3-B910-4067-ABE0-E89F64FFD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F6EDF-C477-4FAD-8ADC-C452027E703F}" type="datetimeFigureOut">
              <a:rPr lang="en-AU" smtClean="0"/>
              <a:t>3/09/2019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41D934-FC67-44AC-903D-E09DFF9ED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BE5A46-1E76-46C3-B2FF-241336814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CB3DB-ED7D-498A-BE59-5CDEE0C5DE6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22498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7035800"/>
          </a:xfrm>
          <a:prstGeom prst="rect">
            <a:avLst/>
          </a:prstGeom>
          <a:solidFill>
            <a:srgbClr val="4DAA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041400" y="1020763"/>
            <a:ext cx="6134100" cy="2027237"/>
          </a:xfrm>
          <a:prstGeom prst="rect">
            <a:avLst/>
          </a:prstGeom>
        </p:spPr>
        <p:txBody>
          <a:bodyPr/>
          <a:lstStyle>
            <a:lvl1pPr>
              <a:defRPr sz="6000"/>
            </a:lvl1pPr>
          </a:lstStyle>
          <a:p>
            <a:pPr algn="l"/>
            <a:r>
              <a:rPr lang="en-A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Uniting in the City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041400" y="4043363"/>
            <a:ext cx="5448300" cy="16002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pPr algn="l"/>
            <a:r>
              <a:rPr lang="en-A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Gary Neave</a:t>
            </a:r>
          </a:p>
          <a:p>
            <a:pPr algn="l"/>
            <a:r>
              <a:rPr lang="en-A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Executive</a:t>
            </a:r>
          </a:p>
          <a:p>
            <a:pPr algn="l"/>
            <a:r>
              <a:rPr lang="en-A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 August 2016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2" t="8824" r="3905" b="6654"/>
          <a:stretch/>
        </p:blipFill>
        <p:spPr>
          <a:xfrm>
            <a:off x="7923600" y="5333999"/>
            <a:ext cx="3913200" cy="1225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4200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355600" y="2254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355600" y="16859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791425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A0991F-A093-47A0-82CC-84515320DB90}" type="datetimeFigureOut">
              <a:rPr lang="en-AU" smtClean="0"/>
              <a:t>3/09/2019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63EFDD-87E4-43D7-8F44-5C57AEFA545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934639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600" y="2254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A0991F-A093-47A0-82CC-84515320DB90}" type="datetimeFigureOut">
              <a:rPr lang="en-AU" smtClean="0"/>
              <a:t>3/09/2019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63EFDD-87E4-43D7-8F44-5C57AEFA545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37526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A0991F-A093-47A0-82CC-84515320DB90}" type="datetimeFigureOut">
              <a:rPr lang="en-AU" smtClean="0"/>
              <a:t>3/09/2019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63EFDD-87E4-43D7-8F44-5C57AEFA545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382839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600" y="2254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A0991F-A093-47A0-82CC-84515320DB90}" type="datetimeFigureOut">
              <a:rPr lang="en-AU" smtClean="0"/>
              <a:t>3/09/2019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63EFDD-87E4-43D7-8F44-5C57AEFA545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958191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A0991F-A093-47A0-82CC-84515320DB90}" type="datetimeFigureOut">
              <a:rPr lang="en-AU" smtClean="0"/>
              <a:t>3/09/2019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63EFDD-87E4-43D7-8F44-5C57AEFA545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308168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A0991F-A093-47A0-82CC-84515320DB90}" type="datetimeFigureOut">
              <a:rPr lang="en-AU" smtClean="0"/>
              <a:t>3/09/2019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63EFDD-87E4-43D7-8F44-5C57AEFA545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26802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18FC5-B0E8-4281-A9AA-0FB432E96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48DE8B-B754-4D5D-B6A2-556EEC028F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5F44E2-9AB6-4F2D-B574-4DCCB588B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F6EDF-C477-4FAD-8ADC-C452027E703F}" type="datetimeFigureOut">
              <a:rPr lang="en-AU" smtClean="0"/>
              <a:t>3/09/2019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9AE46A-F936-46EB-97FE-FB11F1F98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185319-78EE-47A1-963F-405E09DDE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CB3DB-ED7D-498A-BE59-5CDEE0C5DE6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177897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A0991F-A093-47A0-82CC-84515320DB90}" type="datetimeFigureOut">
              <a:rPr lang="en-AU" smtClean="0"/>
              <a:t>3/09/2019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63EFDD-87E4-43D7-8F44-5C57AEFA545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533282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600" y="2254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5600" y="16859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A0991F-A093-47A0-82CC-84515320DB90}" type="datetimeFigureOut">
              <a:rPr lang="en-AU" smtClean="0"/>
              <a:t>3/09/2019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63EFDD-87E4-43D7-8F44-5C57AEFA545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571380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A0991F-A093-47A0-82CC-84515320DB90}" type="datetimeFigureOut">
              <a:rPr lang="en-AU" smtClean="0"/>
              <a:t>3/09/2019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63EFDD-87E4-43D7-8F44-5C57AEFA545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27073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342C8-0874-4271-B05B-439BD6DC5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3470FE-6F43-490A-9475-34D69BA72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104F38-40AB-4BE9-9CFA-355D9FB4D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F6EDF-C477-4FAD-8ADC-C452027E703F}" type="datetimeFigureOut">
              <a:rPr lang="en-AU" smtClean="0"/>
              <a:t>3/09/2019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4A02CD-567E-481E-8FDC-CD1A893C5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3A8205-8490-4615-BAE8-52C8A3A89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CB3DB-ED7D-498A-BE59-5CDEE0C5DE6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32109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736E4-8A98-41A8-8E32-EAF0A6455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4CFC3-C4C6-4FDA-96E5-2354ECF015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2B2C91-40EB-4614-B5F1-4F22EBE66E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414AEC-8046-4F9C-AA1F-D92AAE1B8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F6EDF-C477-4FAD-8ADC-C452027E703F}" type="datetimeFigureOut">
              <a:rPr lang="en-AU" smtClean="0"/>
              <a:t>3/09/2019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B2047B-6E5D-4832-962C-7B99957E6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73735F-088E-431E-9D49-78FE96D7D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CB3DB-ED7D-498A-BE59-5CDEE0C5DE6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93177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C03CE-59DC-49C2-AA3D-76AF6E488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187725-10E6-4FBA-8495-EA364EBB25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FCB8F2-A528-450B-B45A-C12AB66E96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89E6BC-602A-42EE-A804-39053A8B03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BF58AF-31F1-423A-8D3B-144324BF3A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50CA3A-6C16-457B-9F58-6ACAB2BE3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F6EDF-C477-4FAD-8ADC-C452027E703F}" type="datetimeFigureOut">
              <a:rPr lang="en-AU" smtClean="0"/>
              <a:t>3/09/2019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4BA8A3-3A6F-445E-9513-220108E89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E55E895-A596-4427-B565-AB5873015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CB3DB-ED7D-498A-BE59-5CDEE0C5DE6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62221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0C077-B3EF-4A7D-8A11-30DCD4439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E34974-EC29-4DE9-8C45-B5C1D6F62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F6EDF-C477-4FAD-8ADC-C452027E703F}" type="datetimeFigureOut">
              <a:rPr lang="en-AU" smtClean="0"/>
              <a:t>3/09/2019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068133-A89B-4167-A867-5CF7C11C6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70F920-8F5B-4974-B6C8-A9EE109EE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CB3DB-ED7D-498A-BE59-5CDEE0C5DE6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4126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2639A6-FBDF-4D10-BFB8-D01B1EB1B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F6EDF-C477-4FAD-8ADC-C452027E703F}" type="datetimeFigureOut">
              <a:rPr lang="en-AU" smtClean="0"/>
              <a:t>3/09/2019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7528BC-0C85-40EC-A10C-97547E034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FF526C-906D-4C5A-8E33-88278B441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CB3DB-ED7D-498A-BE59-5CDEE0C5DE6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6160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9EE30-18EC-407C-925C-F56BA2991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09920B-88E4-487B-A5FF-F04739C53B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F09EA8-B5B7-4C20-BB83-B6AC5BAF9F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F27203-0AD3-4D51-8F82-772D46BF3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F6EDF-C477-4FAD-8ADC-C452027E703F}" type="datetimeFigureOut">
              <a:rPr lang="en-AU" smtClean="0"/>
              <a:t>3/09/2019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D5673C-FEE7-4670-9065-174693253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F672F0-9EF3-4536-9239-40168BD94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CB3DB-ED7D-498A-BE59-5CDEE0C5DE6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66759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4BCBD-88C1-4D43-A582-C4F8605D0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C418EC-24E6-46A0-99C5-6822899706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6A5E3A-A315-40D0-8F3B-AD7081BD9C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A4E06D-6ECB-4471-B603-0D531FE09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F6EDF-C477-4FAD-8ADC-C452027E703F}" type="datetimeFigureOut">
              <a:rPr lang="en-AU" smtClean="0"/>
              <a:t>3/09/2019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2C264E-36F1-457A-AC43-C892ACF15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966803-B708-4B81-9A5B-BE58FA0D4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CB3DB-ED7D-498A-BE59-5CDEE0C5DE6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03349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F3262B-1E66-416C-A8CC-B1CF4159D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B7034A-CCFC-490B-8A70-242A33779E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70C9F2-A924-44BA-915D-59AC53A244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7F6EDF-C477-4FAD-8ADC-C452027E703F}" type="datetimeFigureOut">
              <a:rPr lang="en-AU" smtClean="0"/>
              <a:t>3/09/2019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9BE5FD-5CA7-42E1-A8E2-BADF873019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E6FAF1-90DB-4C9A-9209-80C5AC1173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CB3DB-ED7D-498A-BE59-5CDEE0C5DE6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79747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3801" y="5439433"/>
            <a:ext cx="3174999" cy="910279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-135467" y="6540048"/>
            <a:ext cx="12462933" cy="660400"/>
          </a:xfrm>
          <a:prstGeom prst="rect">
            <a:avLst/>
          </a:prstGeom>
          <a:solidFill>
            <a:srgbClr val="4DAA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18402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600" y="225425"/>
            <a:ext cx="9536958" cy="1325563"/>
          </a:xfrm>
        </p:spPr>
        <p:txBody>
          <a:bodyPr/>
          <a:lstStyle/>
          <a:p>
            <a:r>
              <a:rPr lang="en-US" dirty="0"/>
              <a:t>We </a:t>
            </a:r>
            <a:r>
              <a:rPr lang="en-US" dirty="0" err="1"/>
              <a:t>recognise</a:t>
            </a:r>
            <a:r>
              <a:rPr lang="en-US" dirty="0"/>
              <a:t> </a:t>
            </a:r>
            <a:r>
              <a:rPr lang="en-AU" dirty="0"/>
              <a:t>the traditional owners of the land we meet on: The Kaurna people.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493" y="1661347"/>
            <a:ext cx="9838507" cy="5539837"/>
          </a:xfrm>
        </p:spPr>
      </p:pic>
      <p:sp>
        <p:nvSpPr>
          <p:cNvPr id="5" name="TextBox 4"/>
          <p:cNvSpPr txBox="1"/>
          <p:nvPr/>
        </p:nvSpPr>
        <p:spPr>
          <a:xfrm>
            <a:off x="0" y="2065283"/>
            <a:ext cx="235349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dirty="0"/>
              <a:t>Students from Kaurna Plains school, Elizabeth</a:t>
            </a:r>
          </a:p>
        </p:txBody>
      </p:sp>
      <p:pic>
        <p:nvPicPr>
          <p:cNvPr id="7" name="Content Placeholder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3937" y="108240"/>
            <a:ext cx="2168063" cy="1442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8775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EE959-39ED-46F1-B485-0F9C511B6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2854"/>
            <a:ext cx="10515600" cy="924834"/>
          </a:xfrm>
        </p:spPr>
        <p:txBody>
          <a:bodyPr/>
          <a:lstStyle/>
          <a:p>
            <a:r>
              <a:rPr lang="en-US" dirty="0"/>
              <a:t>ACCC – Achievable Savings</a:t>
            </a:r>
            <a:endParaRPr lang="en-AU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0B23E20-0A75-44E9-B687-DF457205BA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077687"/>
            <a:ext cx="12032455" cy="5793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9167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6000" b="1" dirty="0"/>
              <a:t>ACCC Prompted Observations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076" y="1431487"/>
            <a:ext cx="10515600" cy="4351338"/>
          </a:xfrm>
        </p:spPr>
        <p:txBody>
          <a:bodyPr>
            <a:noAutofit/>
          </a:bodyPr>
          <a:lstStyle/>
          <a:p>
            <a:r>
              <a:rPr lang="en-AU" sz="4000" dirty="0">
                <a:solidFill>
                  <a:srgbClr val="C00000"/>
                </a:solidFill>
              </a:rPr>
              <a:t>Prices still rising for SA consumers. Electricity bills still #1 presenting issue for Financial Counselling (and other) clients</a:t>
            </a:r>
          </a:p>
          <a:p>
            <a:r>
              <a:rPr lang="en-AU" sz="4000" dirty="0">
                <a:solidFill>
                  <a:srgbClr val="C00000"/>
                </a:solidFill>
              </a:rPr>
              <a:t>SAPN not the main source of ACCC identifies savings, but still needs to understand customer pain</a:t>
            </a:r>
          </a:p>
          <a:p>
            <a:r>
              <a:rPr lang="en-AU" sz="4000" dirty="0">
                <a:solidFill>
                  <a:srgbClr val="C00000"/>
                </a:solidFill>
              </a:rPr>
              <a:t>SAPN not expected to be the source of main electricity price reductions, but still expected to do the best that they can</a:t>
            </a:r>
          </a:p>
        </p:txBody>
      </p:sp>
    </p:spTree>
    <p:extLst>
      <p:ext uri="{BB962C8B-B14F-4D97-AF65-F5344CB8AC3E}">
        <p14:creationId xmlns:p14="http://schemas.microsoft.com/office/powerpoint/2010/main" val="19584859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D7255-54C2-43AF-84B4-4B07A3EF9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914" y="121493"/>
            <a:ext cx="2922815" cy="3504746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Actual and </a:t>
            </a:r>
            <a:br>
              <a:rPr lang="en-US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forecast </a:t>
            </a:r>
            <a:br>
              <a:rPr lang="en-US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energy </a:t>
            </a:r>
            <a:br>
              <a:rPr lang="en-US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delivered</a:t>
            </a:r>
            <a:endParaRPr lang="en-A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A3009A8-0827-4D92-BF4D-2B16458FB1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16729" y="121493"/>
            <a:ext cx="8975271" cy="666004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3915" y="3326524"/>
            <a:ext cx="274883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>
                <a:solidFill>
                  <a:schemeClr val="accent6">
                    <a:lumMod val="50000"/>
                  </a:schemeClr>
                </a:solidFill>
              </a:rPr>
              <a:t>Lower demand than in the past, should be some benefits for consumers.</a:t>
            </a:r>
          </a:p>
        </p:txBody>
      </p:sp>
    </p:spTree>
    <p:extLst>
      <p:ext uri="{BB962C8B-B14F-4D97-AF65-F5344CB8AC3E}">
        <p14:creationId xmlns:p14="http://schemas.microsoft.com/office/powerpoint/2010/main" val="27740829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64B85-319D-4006-BC23-D679BD82F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Capex</a:t>
            </a:r>
            <a:endParaRPr lang="en-AU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96283FD-5B96-4EED-8BB0-3D839B9B56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01373" y="0"/>
            <a:ext cx="91242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6057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2877"/>
            <a:ext cx="10515600" cy="785757"/>
          </a:xfrm>
        </p:spPr>
        <p:txBody>
          <a:bodyPr>
            <a:normAutofit/>
          </a:bodyPr>
          <a:lstStyle/>
          <a:p>
            <a:r>
              <a:rPr lang="en-AU" sz="4800" b="1" dirty="0">
                <a:solidFill>
                  <a:srgbClr val="7030A0"/>
                </a:solidFill>
              </a:rPr>
              <a:t>Connections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98634"/>
            <a:ext cx="10896600" cy="6211614"/>
          </a:xfrm>
        </p:spPr>
        <p:txBody>
          <a:bodyPr>
            <a:normAutofit fontScale="92500"/>
          </a:bodyPr>
          <a:lstStyle/>
          <a:p>
            <a:pPr lvl="0"/>
            <a:r>
              <a:rPr lang="en-AU" sz="3600" dirty="0"/>
              <a:t>2015-20 is the first </a:t>
            </a:r>
            <a:r>
              <a:rPr lang="en-AU" sz="3600" dirty="0" err="1"/>
              <a:t>reg</a:t>
            </a:r>
            <a:r>
              <a:rPr lang="en-AU" sz="3600" dirty="0"/>
              <a:t> period using the NECF connection arrangements of Chapter 5A of the NER.</a:t>
            </a:r>
          </a:p>
          <a:p>
            <a:pPr lvl="0"/>
            <a:r>
              <a:rPr lang="en-AU" sz="3600" dirty="0"/>
              <a:t>Does not appear that any review of performance to date.</a:t>
            </a:r>
          </a:p>
          <a:p>
            <a:pPr lvl="0"/>
            <a:r>
              <a:rPr lang="en-AU" sz="3600" dirty="0"/>
              <a:t>SAPN has proposed a revised Customer Connection Policy (Attachment 16) and a capital expenditure program for connections of $213m net of customer contributions ($563m gross, Attachment 5).</a:t>
            </a:r>
          </a:p>
          <a:p>
            <a:pPr lvl="0"/>
            <a:r>
              <a:rPr lang="en-AU" sz="3600" dirty="0"/>
              <a:t>Changes to the classification and process are proposed – See Issues Paper 8.4</a:t>
            </a:r>
          </a:p>
          <a:p>
            <a:pPr lvl="0"/>
            <a:r>
              <a:rPr lang="en-AU" sz="3600" dirty="0"/>
              <a:t>Connections costs: proposal &gt; current period &gt; draft plan </a:t>
            </a:r>
          </a:p>
          <a:p>
            <a:pPr lvl="0"/>
            <a:r>
              <a:rPr lang="en-AU" sz="3600" dirty="0"/>
              <a:t>But … no evidence of stakeholder engagement on connection issues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138320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D7EF1-B42B-4EB5-AA02-9F50A40A4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Opex</a:t>
            </a:r>
            <a:endParaRPr lang="en-AU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44B6AFA-7D1C-47CE-8395-6BC96B3FD4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75314" y="54244"/>
            <a:ext cx="8077200" cy="6803756"/>
          </a:xfrm>
          <a:prstGeom prst="rect">
            <a:avLst/>
          </a:prstGeom>
        </p:spPr>
      </p:pic>
      <p:pic>
        <p:nvPicPr>
          <p:cNvPr id="7" name="Picture 6" descr="See the source imag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14" y="2436997"/>
            <a:ext cx="4441372" cy="30929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79512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2A018-D882-4A1B-9DEE-CA2C99D7F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9586" y="0"/>
            <a:ext cx="10515600" cy="1325563"/>
          </a:xfrm>
        </p:spPr>
        <p:txBody>
          <a:bodyPr/>
          <a:lstStyle/>
          <a:p>
            <a:r>
              <a:rPr lang="en-US" dirty="0" err="1"/>
              <a:t>Opex</a:t>
            </a:r>
            <a:r>
              <a:rPr lang="en-US"/>
              <a:t>, Proposed Step Changes</a:t>
            </a:r>
            <a:endParaRPr lang="en-AU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9CDFF24-32B7-4E59-B153-845F7A06C3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6814" y="934180"/>
            <a:ext cx="11809422" cy="5923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8804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18682"/>
            <a:ext cx="4977688" cy="1042560"/>
          </a:xfrm>
        </p:spPr>
        <p:txBody>
          <a:bodyPr>
            <a:normAutofit/>
          </a:bodyPr>
          <a:lstStyle/>
          <a:p>
            <a:r>
              <a:rPr lang="en-AU" sz="6000" b="1" dirty="0" err="1">
                <a:solidFill>
                  <a:srgbClr val="7030A0"/>
                </a:solidFill>
              </a:rPr>
              <a:t>Opex</a:t>
            </a:r>
            <a:endParaRPr lang="en-AU" sz="6000" b="1" dirty="0">
              <a:solidFill>
                <a:srgbClr val="7030A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155968"/>
          </a:xfrm>
        </p:spPr>
        <p:txBody>
          <a:bodyPr>
            <a:normAutofit fontScale="25000" lnSpcReduction="20000"/>
          </a:bodyPr>
          <a:lstStyle/>
          <a:p>
            <a:r>
              <a:rPr lang="en-AU" dirty="0"/>
              <a:t>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9508" y="1434662"/>
            <a:ext cx="5658068" cy="47550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4800" dirty="0"/>
              <a:t>More work needed:</a:t>
            </a:r>
          </a:p>
          <a:p>
            <a:r>
              <a:rPr lang="en-AU" sz="4800" dirty="0"/>
              <a:t>Productivity</a:t>
            </a:r>
          </a:p>
          <a:p>
            <a:r>
              <a:rPr lang="en-AU" sz="4800" dirty="0"/>
              <a:t>Step Changes</a:t>
            </a:r>
          </a:p>
          <a:p>
            <a:r>
              <a:rPr lang="en-AU" sz="4800" dirty="0"/>
              <a:t>IT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AU" dirty="0"/>
              <a:t> 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7283669" y="30437"/>
            <a:ext cx="4572000" cy="6823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3989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243" y="0"/>
            <a:ext cx="10515600" cy="45719"/>
          </a:xfrm>
        </p:spPr>
        <p:txBody>
          <a:bodyPr>
            <a:normAutofit fontScale="90000"/>
          </a:bodyPr>
          <a:lstStyle/>
          <a:p>
            <a:br>
              <a:rPr lang="en-AU" dirty="0"/>
            </a:br>
            <a:r>
              <a:rPr lang="en-AU" dirty="0"/>
              <a:t>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9166" y="45719"/>
            <a:ext cx="5157787" cy="823912"/>
          </a:xfrm>
        </p:spPr>
        <p:txBody>
          <a:bodyPr>
            <a:normAutofit/>
          </a:bodyPr>
          <a:lstStyle/>
          <a:p>
            <a:r>
              <a:rPr lang="en-AU" sz="4400" dirty="0"/>
              <a:t>TAX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869631"/>
            <a:ext cx="5659821" cy="58149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3400" dirty="0"/>
              <a:t>This is the hard one!</a:t>
            </a:r>
          </a:p>
          <a:p>
            <a:r>
              <a:rPr lang="en-AU" sz="3400" dirty="0"/>
              <a:t>New AER Guideline, this is good</a:t>
            </a:r>
          </a:p>
          <a:p>
            <a:r>
              <a:rPr lang="en-AU" sz="3400" dirty="0"/>
              <a:t>SAPN seems to have been impacted more than other </a:t>
            </a:r>
            <a:r>
              <a:rPr lang="en-AU" sz="3400" dirty="0" err="1"/>
              <a:t>db’s</a:t>
            </a:r>
            <a:r>
              <a:rPr lang="en-AU" sz="3400" dirty="0"/>
              <a:t>?</a:t>
            </a:r>
          </a:p>
          <a:p>
            <a:r>
              <a:rPr lang="en-AU" sz="3400" dirty="0"/>
              <a:t>SAPN responses impact </a:t>
            </a:r>
            <a:r>
              <a:rPr lang="en-AU" sz="3400" dirty="0" err="1"/>
              <a:t>opex</a:t>
            </a:r>
            <a:r>
              <a:rPr lang="en-AU" sz="3400" dirty="0"/>
              <a:t>, capex, depreciation </a:t>
            </a:r>
            <a:r>
              <a:rPr lang="en-AU" sz="3400" dirty="0" err="1"/>
              <a:t>etc</a:t>
            </a:r>
            <a:endParaRPr lang="en-AU" sz="3400" dirty="0"/>
          </a:p>
          <a:p>
            <a:r>
              <a:rPr lang="en-AU" sz="3400" dirty="0"/>
              <a:t>More thinking and discussion needed before revised revenue proposal</a:t>
            </a:r>
          </a:p>
          <a:p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AU" dirty="0"/>
              <a:t>  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5659821" y="1466193"/>
            <a:ext cx="6604626" cy="4723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7002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E43DD-A065-4F25-AADD-2C9A7671F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464" y="5441"/>
            <a:ext cx="11758862" cy="925000"/>
          </a:xfrm>
        </p:spPr>
        <p:txBody>
          <a:bodyPr>
            <a:noAutofit/>
          </a:bodyPr>
          <a:lstStyle/>
          <a:p>
            <a:r>
              <a:rPr lang="en-US" sz="4000" b="1" dirty="0"/>
              <a:t>SAPN Future Network Engagement – to December 2018 </a:t>
            </a:r>
            <a:endParaRPr lang="en-AU" sz="4000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153D583-9A3E-4686-8BB8-E40D620E30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753979"/>
            <a:ext cx="12213781" cy="4887655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D14F4D-625B-4BFA-94C1-26D4FC7E28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-144378" y="5486401"/>
            <a:ext cx="12336378" cy="1125526"/>
          </a:xfrm>
        </p:spPr>
        <p:txBody>
          <a:bodyPr>
            <a:noAutofit/>
          </a:bodyPr>
          <a:lstStyle/>
          <a:p>
            <a:r>
              <a:rPr lang="en-US" sz="3600" dirty="0"/>
              <a:t>Need future, Future Network Engagement plan – </a:t>
            </a:r>
          </a:p>
          <a:p>
            <a:r>
              <a:rPr lang="en-US" sz="3600" dirty="0"/>
              <a:t>shared challenges, Shared Solutions</a:t>
            </a:r>
            <a:endParaRPr lang="en-AU" sz="3600" dirty="0"/>
          </a:p>
        </p:txBody>
      </p:sp>
    </p:spTree>
    <p:extLst>
      <p:ext uri="{BB962C8B-B14F-4D97-AF65-F5344CB8AC3E}">
        <p14:creationId xmlns:p14="http://schemas.microsoft.com/office/powerpoint/2010/main" val="619063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 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421" y="0"/>
            <a:ext cx="12653053" cy="7116123"/>
          </a:xfrm>
        </p:spPr>
      </p:pic>
    </p:spTree>
    <p:extLst>
      <p:ext uri="{BB962C8B-B14F-4D97-AF65-F5344CB8AC3E}">
        <p14:creationId xmlns:p14="http://schemas.microsoft.com/office/powerpoint/2010/main" val="15512728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43138-5787-402A-83BD-992E46834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65125"/>
            <a:ext cx="2679032" cy="3180180"/>
          </a:xfrm>
        </p:spPr>
        <p:txBody>
          <a:bodyPr>
            <a:normAutofit/>
          </a:bodyPr>
          <a:lstStyle/>
          <a:p>
            <a:r>
              <a:rPr lang="en-US" sz="4800" b="1" dirty="0"/>
              <a:t>DMIA</a:t>
            </a:r>
            <a:br>
              <a:rPr lang="en-US" sz="4800" b="1" dirty="0"/>
            </a:br>
            <a:r>
              <a:rPr lang="en-US" sz="4800" b="1" dirty="0"/>
              <a:t>2016/17.</a:t>
            </a:r>
            <a:br>
              <a:rPr lang="en-US" sz="4800" b="1" dirty="0"/>
            </a:br>
            <a:r>
              <a:rPr lang="en-US" sz="2800" b="1" i="1" dirty="0"/>
              <a:t>AER Data</a:t>
            </a:r>
            <a:endParaRPr lang="en-AU" sz="2800" b="1" i="1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DD60BC1-07D0-4B1B-A6E1-BFD20D9345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85218" y="-281344"/>
            <a:ext cx="9655412" cy="7139344"/>
          </a:xfrm>
          <a:prstGeom prst="rect">
            <a:avLst/>
          </a:prstGeom>
        </p:spPr>
      </p:pic>
      <p:pic>
        <p:nvPicPr>
          <p:cNvPr id="1026" name="Picture 2" descr="Image result for image green tick">
            <a:extLst>
              <a:ext uri="{FF2B5EF4-FFF2-40B4-BE49-F238E27FC236}">
                <a16:creationId xmlns:a16="http://schemas.microsoft.com/office/drawing/2014/main" id="{A09CD9A4-BC0E-4881-8A04-FD5F8E1076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2932" y="1799758"/>
            <a:ext cx="719439" cy="666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3661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600" y="225426"/>
            <a:ext cx="10515600" cy="761546"/>
          </a:xfrm>
        </p:spPr>
        <p:txBody>
          <a:bodyPr/>
          <a:lstStyle/>
          <a:p>
            <a:r>
              <a:rPr lang="en-AU" dirty="0"/>
              <a:t>Summary Response to SAPN </a:t>
            </a:r>
            <a:r>
              <a:rPr lang="en-AU" dirty="0" err="1"/>
              <a:t>Reg</a:t>
            </a:r>
            <a:r>
              <a:rPr lang="en-AU" dirty="0"/>
              <a:t> proposal</a:t>
            </a:r>
            <a:br>
              <a:rPr lang="en-AU" dirty="0"/>
            </a:b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6743" y="986972"/>
            <a:ext cx="5773057" cy="5189991"/>
          </a:xfrm>
        </p:spPr>
        <p:txBody>
          <a:bodyPr/>
          <a:lstStyle/>
          <a:p>
            <a:pPr marL="0" indent="0">
              <a:buNone/>
            </a:pPr>
            <a:r>
              <a:rPr lang="en-AU" sz="2800" dirty="0"/>
              <a:t>SAPN efforts to bring prices down appreciated, but can they do better still?</a:t>
            </a:r>
          </a:p>
          <a:p>
            <a:pPr marL="0" indent="0">
              <a:buNone/>
            </a:pPr>
            <a:r>
              <a:rPr lang="en-AU" sz="2800" dirty="0"/>
              <a:t>Seems to be room to move on:</a:t>
            </a:r>
          </a:p>
          <a:p>
            <a:r>
              <a:rPr lang="en-AU" sz="2800" dirty="0" err="1"/>
              <a:t>Opex</a:t>
            </a:r>
            <a:r>
              <a:rPr lang="en-AU" sz="2800" dirty="0"/>
              <a:t> productivity, </a:t>
            </a:r>
          </a:p>
          <a:p>
            <a:r>
              <a:rPr lang="en-AU" sz="2800" dirty="0"/>
              <a:t>IT, </a:t>
            </a:r>
          </a:p>
          <a:p>
            <a:r>
              <a:rPr lang="en-AU" sz="2800" dirty="0"/>
              <a:t>non-network capex, </a:t>
            </a:r>
          </a:p>
          <a:p>
            <a:r>
              <a:rPr lang="en-AU" sz="2800" dirty="0"/>
              <a:t>tax</a:t>
            </a:r>
          </a:p>
          <a:p>
            <a:r>
              <a:rPr lang="en-AU" sz="2800" dirty="0"/>
              <a:t>maybe connections, </a:t>
            </a:r>
          </a:p>
          <a:p>
            <a:r>
              <a:rPr lang="en-AU" sz="2800" dirty="0"/>
              <a:t>maybe tariffs </a:t>
            </a:r>
          </a:p>
          <a:p>
            <a:endParaRPr lang="en-AU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854" y="1248230"/>
            <a:ext cx="6091917" cy="4044426"/>
          </a:xfrm>
        </p:spPr>
      </p:pic>
    </p:spTree>
    <p:extLst>
      <p:ext uri="{BB962C8B-B14F-4D97-AF65-F5344CB8AC3E}">
        <p14:creationId xmlns:p14="http://schemas.microsoft.com/office/powerpoint/2010/main" val="9649449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421" y="-126124"/>
            <a:ext cx="12018579" cy="1592317"/>
          </a:xfrm>
        </p:spPr>
        <p:txBody>
          <a:bodyPr>
            <a:normAutofit/>
          </a:bodyPr>
          <a:lstStyle/>
          <a:p>
            <a:r>
              <a:rPr lang="en-AU" sz="4800" b="1" dirty="0">
                <a:solidFill>
                  <a:srgbClr val="003399"/>
                </a:solidFill>
              </a:rPr>
              <a:t>SA Leading the World, </a:t>
            </a:r>
            <a:br>
              <a:rPr lang="en-AU" sz="4800" b="1" dirty="0">
                <a:solidFill>
                  <a:srgbClr val="003399"/>
                </a:solidFill>
              </a:rPr>
            </a:br>
            <a:r>
              <a:rPr lang="en-AU" sz="4800" b="1" dirty="0">
                <a:solidFill>
                  <a:srgbClr val="003399"/>
                </a:solidFill>
              </a:rPr>
              <a:t>no roadmap -  shared solutions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05578" y="1300012"/>
            <a:ext cx="8347415" cy="555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52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69A90-4925-4BFB-953F-EF4270681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8BEA0-59B9-44BB-9D31-B4113E3180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</p:txBody>
      </p:sp>
      <p:pic>
        <p:nvPicPr>
          <p:cNvPr id="2050" name="Picture 2" descr="Image result for cartoons energy affordability">
            <a:extLst>
              <a:ext uri="{FF2B5EF4-FFF2-40B4-BE49-F238E27FC236}">
                <a16:creationId xmlns:a16="http://schemas.microsoft.com/office/drawing/2014/main" id="{B0469F16-3E36-4278-90ED-E833DA6A97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65" y="-228599"/>
            <a:ext cx="10931158" cy="720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4884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A2C01-38AA-4E73-A24B-E81E9571E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AU" dirty="0"/>
          </a:p>
        </p:txBody>
      </p:sp>
      <p:pic>
        <p:nvPicPr>
          <p:cNvPr id="3074" name="Picture 2" descr="Image result for cartoons energy affordability">
            <a:extLst>
              <a:ext uri="{FF2B5EF4-FFF2-40B4-BE49-F238E27FC236}">
                <a16:creationId xmlns:a16="http://schemas.microsoft.com/office/drawing/2014/main" id="{96A1C8C6-E55C-4BBE-8649-68FDBDB6831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0015" y="22962"/>
            <a:ext cx="6449786" cy="6872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17012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B2806-7082-424A-9F0D-7F32472A1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271" y="365125"/>
            <a:ext cx="4245429" cy="4255861"/>
          </a:xfrm>
        </p:spPr>
        <p:txBody>
          <a:bodyPr/>
          <a:lstStyle/>
          <a:p>
            <a:r>
              <a:rPr lang="en-US" dirty="0"/>
              <a:t>SAPN:</a:t>
            </a:r>
            <a:br>
              <a:rPr lang="en-US" dirty="0"/>
            </a:br>
            <a:r>
              <a:rPr lang="en-US" dirty="0"/>
              <a:t>Balancing</a:t>
            </a:r>
            <a:br>
              <a:rPr lang="en-US" dirty="0"/>
            </a:br>
            <a:r>
              <a:rPr lang="en-US" dirty="0"/>
              <a:t>Competing </a:t>
            </a:r>
            <a:br>
              <a:rPr lang="en-US" dirty="0"/>
            </a:br>
            <a:r>
              <a:rPr lang="en-US" dirty="0"/>
              <a:t>Objectives</a:t>
            </a:r>
            <a:endParaRPr lang="en-AU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49DBE21-7956-4C87-B7E2-3D498E660D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44143" y="237692"/>
            <a:ext cx="6934200" cy="6382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201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20F5F-0069-456F-ACD9-23FC8FEED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257" y="365125"/>
            <a:ext cx="1730829" cy="1325563"/>
          </a:xfrm>
        </p:spPr>
        <p:txBody>
          <a:bodyPr/>
          <a:lstStyle/>
          <a:p>
            <a:endParaRPr lang="en-AU" dirty="0"/>
          </a:p>
        </p:txBody>
      </p:sp>
      <p:pic>
        <p:nvPicPr>
          <p:cNvPr id="1026" name="Picture 2" descr="Image result for image tectonic plates">
            <a:extLst>
              <a:ext uri="{FF2B5EF4-FFF2-40B4-BE49-F238E27FC236}">
                <a16:creationId xmlns:a16="http://schemas.microsoft.com/office/drawing/2014/main" id="{5E271782-9E86-456B-9B35-697584405BE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57" y="0"/>
            <a:ext cx="11896120" cy="6694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B9DB4C5-E038-4291-A007-45620A125F9D}"/>
              </a:ext>
            </a:extLst>
          </p:cNvPr>
          <p:cNvSpPr txBox="1"/>
          <p:nvPr/>
        </p:nvSpPr>
        <p:spPr>
          <a:xfrm>
            <a:off x="9154886" y="4699000"/>
            <a:ext cx="26751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Affordable</a:t>
            </a:r>
            <a:endParaRPr lang="en-AU" sz="44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85724C-74DF-4993-8B8C-86A25284974A}"/>
              </a:ext>
            </a:extLst>
          </p:cNvPr>
          <p:cNvSpPr txBox="1"/>
          <p:nvPr/>
        </p:nvSpPr>
        <p:spPr>
          <a:xfrm>
            <a:off x="5918201" y="3560306"/>
            <a:ext cx="27921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Sustainable</a:t>
            </a:r>
            <a:endParaRPr lang="en-AU" sz="44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288804-1175-4967-B7AA-50FEC5F1D569}"/>
              </a:ext>
            </a:extLst>
          </p:cNvPr>
          <p:cNvSpPr txBox="1"/>
          <p:nvPr/>
        </p:nvSpPr>
        <p:spPr>
          <a:xfrm>
            <a:off x="8356600" y="1774279"/>
            <a:ext cx="2006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Reliable</a:t>
            </a:r>
            <a:endParaRPr lang="en-AU" sz="44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B55CCB-5271-4343-8F57-FBF2D33C5D5B}"/>
              </a:ext>
            </a:extLst>
          </p:cNvPr>
          <p:cNvSpPr txBox="1"/>
          <p:nvPr/>
        </p:nvSpPr>
        <p:spPr>
          <a:xfrm>
            <a:off x="1126670" y="1859340"/>
            <a:ext cx="44613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>
                <a:solidFill>
                  <a:schemeClr val="bg1"/>
                </a:solidFill>
              </a:rPr>
              <a:t>Energy’s Tectonic Plates</a:t>
            </a:r>
            <a:endParaRPr lang="en-AU" sz="4800" b="1" i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20177" y="5630847"/>
            <a:ext cx="78347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4000" i="1" dirty="0">
                <a:solidFill>
                  <a:srgbClr val="FFFF00"/>
                </a:solidFill>
              </a:rPr>
              <a:t>We focus on where the plates collide</a:t>
            </a:r>
          </a:p>
        </p:txBody>
      </p:sp>
    </p:spTree>
    <p:extLst>
      <p:ext uri="{BB962C8B-B14F-4D97-AF65-F5344CB8AC3E}">
        <p14:creationId xmlns:p14="http://schemas.microsoft.com/office/powerpoint/2010/main" val="17290217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11A148-41D7-49CA-BE94-37AD8C3BC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545" y="365125"/>
            <a:ext cx="11054255" cy="1325563"/>
          </a:xfrm>
        </p:spPr>
        <p:txBody>
          <a:bodyPr/>
          <a:lstStyle/>
          <a:p>
            <a:r>
              <a:rPr lang="en-AU" dirty="0"/>
              <a:t>PV </a:t>
            </a:r>
            <a:br>
              <a:rPr lang="en-AU" dirty="0"/>
            </a:br>
            <a:r>
              <a:rPr lang="en-AU" dirty="0"/>
              <a:t>uptake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88F7557-7CCD-422D-BE65-36364057F2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37033" y="121938"/>
            <a:ext cx="9754967" cy="6736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7364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0457"/>
            <a:ext cx="1625600" cy="969372"/>
          </a:xfrm>
        </p:spPr>
        <p:txBody>
          <a:bodyPr>
            <a:normAutofit fontScale="90000"/>
          </a:bodyPr>
          <a:lstStyle/>
          <a:p>
            <a:r>
              <a:rPr lang="en-AU" dirty="0"/>
              <a:t>  ACCC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2737" y="231769"/>
            <a:ext cx="10759262" cy="66262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652001" y="4252686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>
                <a:solidFill>
                  <a:srgbClr val="0070C0"/>
                </a:solidFill>
              </a:rPr>
              <a:t>CPI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707085" y="3544884"/>
            <a:ext cx="17126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>
                <a:solidFill>
                  <a:schemeClr val="accent6">
                    <a:lumMod val="75000"/>
                  </a:schemeClr>
                </a:solidFill>
              </a:rPr>
              <a:t>Wages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969828" y="1647372"/>
            <a:ext cx="29028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>
                <a:solidFill>
                  <a:srgbClr val="C00000"/>
                </a:solidFill>
              </a:rPr>
              <a:t>Electricity</a:t>
            </a:r>
          </a:p>
        </p:txBody>
      </p:sp>
    </p:spTree>
    <p:extLst>
      <p:ext uri="{BB962C8B-B14F-4D97-AF65-F5344CB8AC3E}">
        <p14:creationId xmlns:p14="http://schemas.microsoft.com/office/powerpoint/2010/main" val="8984812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59542"/>
          </a:xfrm>
        </p:spPr>
        <p:txBody>
          <a:bodyPr/>
          <a:lstStyle/>
          <a:p>
            <a:r>
              <a:rPr lang="en-AU" dirty="0"/>
              <a:t>  Electricity Price Changes, SA in red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2745116"/>
              </p:ext>
            </p:extLst>
          </p:nvPr>
        </p:nvGraphicFramePr>
        <p:xfrm>
          <a:off x="217715" y="798286"/>
          <a:ext cx="11829142" cy="60597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141048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</TotalTime>
  <Words>379</Words>
  <Application>Microsoft Office PowerPoint</Application>
  <PresentationFormat>Widescreen</PresentationFormat>
  <Paragraphs>65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1_Office Theme</vt:lpstr>
      <vt:lpstr>We recognise the traditional owners of the land we meet on: The Kaurna people.</vt:lpstr>
      <vt:lpstr>  </vt:lpstr>
      <vt:lpstr>  </vt:lpstr>
      <vt:lpstr> </vt:lpstr>
      <vt:lpstr>SAPN: Balancing Competing  Objectives</vt:lpstr>
      <vt:lpstr>PowerPoint Presentation</vt:lpstr>
      <vt:lpstr>PV  uptake</vt:lpstr>
      <vt:lpstr>  ACCC</vt:lpstr>
      <vt:lpstr>  Electricity Price Changes, SA in red</vt:lpstr>
      <vt:lpstr>ACCC – Achievable Savings</vt:lpstr>
      <vt:lpstr>ACCC Prompted Observations</vt:lpstr>
      <vt:lpstr>Actual and  forecast  energy  delivered</vt:lpstr>
      <vt:lpstr>Capex</vt:lpstr>
      <vt:lpstr>Connections</vt:lpstr>
      <vt:lpstr>Opex</vt:lpstr>
      <vt:lpstr>Opex, Proposed Step Changes</vt:lpstr>
      <vt:lpstr>Opex</vt:lpstr>
      <vt:lpstr>   </vt:lpstr>
      <vt:lpstr>SAPN Future Network Engagement – to December 2018 </vt:lpstr>
      <vt:lpstr>DMIA 2016/17. AER Data</vt:lpstr>
      <vt:lpstr>Summary Response to SAPN Reg proposal </vt:lpstr>
      <vt:lpstr>SA Leading the World,  no roadmap -  shared solutions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SAPN Regulatory Proposal 2020-25, AER Forum 4/4/19</dc:title>
  <dc:creator>Mark Henley</dc:creator>
  <cp:lastModifiedBy>Wendy Shirley</cp:lastModifiedBy>
  <cp:revision>22</cp:revision>
  <dcterms:created xsi:type="dcterms:W3CDTF">2019-03-30T11:25:45Z</dcterms:created>
  <dcterms:modified xsi:type="dcterms:W3CDTF">2019-09-03T02:51:55Z</dcterms:modified>
</cp:coreProperties>
</file>